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106"/>
  </p:notesMasterIdLst>
  <p:sldIdLst>
    <p:sldId id="441" r:id="rId2"/>
    <p:sldId id="415" r:id="rId3"/>
    <p:sldId id="257" r:id="rId4"/>
    <p:sldId id="258" r:id="rId5"/>
    <p:sldId id="417" r:id="rId6"/>
    <p:sldId id="321" r:id="rId7"/>
    <p:sldId id="322" r:id="rId8"/>
    <p:sldId id="323" r:id="rId9"/>
    <p:sldId id="324" r:id="rId10"/>
    <p:sldId id="327" r:id="rId11"/>
    <p:sldId id="332" r:id="rId12"/>
    <p:sldId id="328" r:id="rId13"/>
    <p:sldId id="329" r:id="rId14"/>
    <p:sldId id="330" r:id="rId15"/>
    <p:sldId id="331" r:id="rId16"/>
    <p:sldId id="333" r:id="rId17"/>
    <p:sldId id="418" r:id="rId18"/>
    <p:sldId id="335" r:id="rId19"/>
    <p:sldId id="336" r:id="rId20"/>
    <p:sldId id="337" r:id="rId21"/>
    <p:sldId id="338" r:id="rId22"/>
    <p:sldId id="340" r:id="rId23"/>
    <p:sldId id="341" r:id="rId24"/>
    <p:sldId id="342" r:id="rId25"/>
    <p:sldId id="343" r:id="rId26"/>
    <p:sldId id="440" r:id="rId27"/>
    <p:sldId id="430" r:id="rId28"/>
    <p:sldId id="431" r:id="rId29"/>
    <p:sldId id="432" r:id="rId30"/>
    <p:sldId id="434" r:id="rId31"/>
    <p:sldId id="435" r:id="rId32"/>
    <p:sldId id="436" r:id="rId33"/>
    <p:sldId id="437" r:id="rId34"/>
    <p:sldId id="438" r:id="rId35"/>
    <p:sldId id="439" r:id="rId36"/>
    <p:sldId id="433" r:id="rId37"/>
    <p:sldId id="419" r:id="rId38"/>
    <p:sldId id="352" r:id="rId39"/>
    <p:sldId id="354" r:id="rId40"/>
    <p:sldId id="420" r:id="rId41"/>
    <p:sldId id="356" r:id="rId42"/>
    <p:sldId id="358" r:id="rId43"/>
    <p:sldId id="359" r:id="rId44"/>
    <p:sldId id="360" r:id="rId45"/>
    <p:sldId id="362" r:id="rId46"/>
    <p:sldId id="345" r:id="rId47"/>
    <p:sldId id="346" r:id="rId48"/>
    <p:sldId id="348" r:id="rId49"/>
    <p:sldId id="349" r:id="rId50"/>
    <p:sldId id="350" r:id="rId51"/>
    <p:sldId id="351" r:id="rId52"/>
    <p:sldId id="421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422" r:id="rId61"/>
    <p:sldId id="372" r:id="rId62"/>
    <p:sldId id="373" r:id="rId63"/>
    <p:sldId id="374" r:id="rId64"/>
    <p:sldId id="375" r:id="rId65"/>
    <p:sldId id="376" r:id="rId66"/>
    <p:sldId id="378" r:id="rId67"/>
    <p:sldId id="382" r:id="rId68"/>
    <p:sldId id="424" r:id="rId69"/>
    <p:sldId id="425" r:id="rId70"/>
    <p:sldId id="426" r:id="rId71"/>
    <p:sldId id="427" r:id="rId72"/>
    <p:sldId id="428" r:id="rId73"/>
    <p:sldId id="383" r:id="rId74"/>
    <p:sldId id="384" r:id="rId75"/>
    <p:sldId id="385" r:id="rId76"/>
    <p:sldId id="386" r:id="rId77"/>
    <p:sldId id="387" r:id="rId78"/>
    <p:sldId id="389" r:id="rId79"/>
    <p:sldId id="390" r:id="rId80"/>
    <p:sldId id="442" r:id="rId81"/>
    <p:sldId id="465" r:id="rId82"/>
    <p:sldId id="448" r:id="rId83"/>
    <p:sldId id="449" r:id="rId84"/>
    <p:sldId id="450" r:id="rId85"/>
    <p:sldId id="451" r:id="rId86"/>
    <p:sldId id="452" r:id="rId87"/>
    <p:sldId id="453" r:id="rId88"/>
    <p:sldId id="454" r:id="rId89"/>
    <p:sldId id="455" r:id="rId90"/>
    <p:sldId id="456" r:id="rId91"/>
    <p:sldId id="457" r:id="rId92"/>
    <p:sldId id="458" r:id="rId93"/>
    <p:sldId id="459" r:id="rId94"/>
    <p:sldId id="460" r:id="rId95"/>
    <p:sldId id="461" r:id="rId96"/>
    <p:sldId id="462" r:id="rId97"/>
    <p:sldId id="463" r:id="rId98"/>
    <p:sldId id="464" r:id="rId99"/>
    <p:sldId id="391" r:id="rId100"/>
    <p:sldId id="393" r:id="rId101"/>
    <p:sldId id="429" r:id="rId102"/>
    <p:sldId id="413" r:id="rId103"/>
    <p:sldId id="265" r:id="rId104"/>
    <p:sldId id="409" r:id="rId10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73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9DDB"/>
    <a:srgbClr val="99CCFF"/>
    <a:srgbClr val="D9D5C7"/>
    <a:srgbClr val="D4D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69571" autoAdjust="0"/>
  </p:normalViewPr>
  <p:slideViewPr>
    <p:cSldViewPr>
      <p:cViewPr varScale="1">
        <p:scale>
          <a:sx n="76" d="100"/>
          <a:sy n="76" d="100"/>
        </p:scale>
        <p:origin x="1500" y="84"/>
      </p:cViewPr>
      <p:guideLst>
        <p:guide orient="horz" pos="3793"/>
        <p:guide pos="730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555DF-A998-4826-B2E4-6D27A37DCCB3}" type="datetimeFigureOut">
              <a:rPr lang="de-DE" smtClean="0"/>
              <a:pPr/>
              <a:t>27.11.2019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E17EF-A9BB-4D33-B1DA-2A5BBAB4D44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2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7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7AC6A5A5-4968-4B79-81EC-A6E01CFBB713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32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523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25900"/>
          </a:xfrm>
          <a:noFill/>
        </p:spPr>
        <p:txBody>
          <a:bodyPr tIns="10583"/>
          <a:lstStyle/>
          <a:p>
            <a:pPr>
              <a:lnSpc>
                <a:spcPct val="93000"/>
              </a:lnSpc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>
                <a:latin typeface="Arial" pitchFamily="34" charset="0"/>
              </a:rPr>
              <a:t>Fuers naechste Jahr: hilft in der vorlesung eigentlich ueberhaupt nicht weiter. </a:t>
            </a:r>
          </a:p>
          <a:p>
            <a:pPr>
              <a:lnSpc>
                <a:spcPct val="93000"/>
              </a:lnSpc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>
                <a:latin typeface="Arial" pitchFamily="34" charset="0"/>
              </a:rPr>
              <a:t>Alternativvorschlag: zuerst einstieg uebers wasserfallmodell wo genau ein Produkt spezifiert und implementiert wird. Anschliessend kann man den unterschied bei domain/application engineering besser erklaeren.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0A84E538-D0BF-49E4-AFC4-E8AAEC745A93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33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6260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25900"/>
          </a:xfrm>
          <a:noFill/>
        </p:spPr>
        <p:txBody>
          <a:bodyPr tIns="10583"/>
          <a:lstStyle/>
          <a:p>
            <a:pPr>
              <a:lnSpc>
                <a:spcPct val="93000"/>
              </a:lnSpc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>
                <a:latin typeface="Arial" pitchFamily="34" charset="0"/>
              </a:rPr>
              <a:t>Domain design und Design-analysis spielten bei uns relativ wenig eine rolle, da wir uns auf features beschraenken.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44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08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Wie werden die Laufzeitparameter gespeichert?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37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Oder propagiert,</a:t>
            </a:r>
            <a:r>
              <a:rPr lang="de-DE" baseline="0" dirty="0" smtClean="0"/>
              <a:t> also jeder Methode mitgeben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39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ln>
            <a:round/>
            <a:headEnd/>
            <a:tailEnd/>
          </a:ln>
        </p:spPr>
        <p:txBody>
          <a:bodyPr/>
          <a:lstStyle/>
          <a:p>
            <a:pPr>
              <a:defRPr/>
            </a:pPr>
            <a:fld id="{67083858-EBE0-4314-B9AD-C267FBD1C2F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512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4213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4" name="Text Box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6400" cy="4117975"/>
          </a:xfrm>
          <a:noFill/>
        </p:spPr>
        <p:txBody>
          <a:bodyPr wrap="square" tIns="9690" numCol="1" anchor="t" anchorCtr="0" compatLnSpc="1">
            <a:prstTxWarp prst="textNoShape">
              <a:avLst/>
            </a:prstTxWarp>
          </a:bodyPr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Vista kommt auf DVD braucht mehrere GB </a:t>
            </a:r>
            <a:r>
              <a:rPr lang="de-DE" dirty="0" err="1">
                <a:latin typeface="Arial" charset="0"/>
                <a:ea typeface="MS Gothic" pitchFamily="49" charset="-128"/>
              </a:rPr>
              <a:t>fuer</a:t>
            </a:r>
            <a:r>
              <a:rPr lang="de-DE" dirty="0">
                <a:latin typeface="Arial" charset="0"/>
                <a:ea typeface="MS Gothic" pitchFamily="49" charset="-128"/>
              </a:rPr>
              <a:t> </a:t>
            </a:r>
            <a:r>
              <a:rPr lang="de-DE" dirty="0" err="1">
                <a:latin typeface="Arial" charset="0"/>
                <a:ea typeface="MS Gothic" pitchFamily="49" charset="-128"/>
              </a:rPr>
              <a:t>installation</a:t>
            </a:r>
            <a:endParaRPr lang="de-DE" dirty="0">
              <a:latin typeface="Arial" charset="0"/>
              <a:ea typeface="MS Gothic" pitchFamily="49" charset="-128"/>
            </a:endParaRP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SAP </a:t>
            </a:r>
            <a:r>
              <a:rPr lang="de-DE" dirty="0" err="1">
                <a:latin typeface="Arial" charset="0"/>
                <a:ea typeface="MS Gothic" pitchFamily="49" charset="-128"/>
              </a:rPr>
              <a:t>myERP</a:t>
            </a:r>
            <a:r>
              <a:rPr lang="de-DE" dirty="0">
                <a:latin typeface="Arial" charset="0"/>
                <a:ea typeface="MS Gothic" pitchFamily="49" charset="-128"/>
              </a:rPr>
              <a:t> braucht 18h </a:t>
            </a:r>
            <a:r>
              <a:rPr lang="de-DE" dirty="0" err="1">
                <a:latin typeface="Arial" charset="0"/>
                <a:ea typeface="MS Gothic" pitchFamily="49" charset="-128"/>
              </a:rPr>
              <a:t>fuer</a:t>
            </a:r>
            <a:r>
              <a:rPr lang="de-DE" dirty="0">
                <a:latin typeface="Arial" charset="0"/>
                <a:ea typeface="MS Gothic" pitchFamily="49" charset="-128"/>
              </a:rPr>
              <a:t> einfache Installation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 err="1">
                <a:latin typeface="Arial" charset="0"/>
                <a:ea typeface="MS Gothic" pitchFamily="49" charset="-128"/>
              </a:rPr>
              <a:t>iTunes</a:t>
            </a:r>
            <a:r>
              <a:rPr lang="de-DE" dirty="0">
                <a:latin typeface="Arial" charset="0"/>
                <a:ea typeface="MS Gothic" pitchFamily="49" charset="-128"/>
              </a:rPr>
              <a:t> spielt nicht nur mp3s, Bibliothek, Shop integriert, Fernsehen, Musikverteilen, CDs brennen und rippen </a:t>
            </a:r>
            <a:r>
              <a:rPr lang="de-DE" dirty="0" err="1">
                <a:latin typeface="Arial" charset="0"/>
                <a:ea typeface="MS Gothic" pitchFamily="49" charset="-128"/>
              </a:rPr>
              <a:t>uvm</a:t>
            </a:r>
            <a:r>
              <a:rPr lang="de-DE" dirty="0">
                <a:latin typeface="Arial" charset="0"/>
                <a:ea typeface="MS Gothic" pitchFamily="49" charset="-128"/>
              </a:rPr>
              <a:t>.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Wer hat </a:t>
            </a:r>
            <a:r>
              <a:rPr lang="de-DE" dirty="0" err="1">
                <a:latin typeface="Arial" charset="0"/>
                <a:ea typeface="MS Gothic" pitchFamily="49" charset="-128"/>
              </a:rPr>
              <a:t>schonmal</a:t>
            </a:r>
            <a:r>
              <a:rPr lang="de-DE" dirty="0">
                <a:latin typeface="Arial" charset="0"/>
                <a:ea typeface="MS Gothic" pitchFamily="49" charset="-128"/>
              </a:rPr>
              <a:t> einen Serienbrief geschrieben?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de-DE" dirty="0">
              <a:latin typeface="Arial" charset="0"/>
              <a:ea typeface="MS Gothic" pitchFamily="49" charset="-128"/>
            </a:endParaRP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Welche Hardware braucht man heute um einen Brief mit Word auf Vista zu schreiben?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Hardwareanforderung SAP, Oracle (32gb </a:t>
            </a:r>
            <a:r>
              <a:rPr lang="de-DE" dirty="0" err="1">
                <a:latin typeface="Arial" charset="0"/>
                <a:ea typeface="MS Gothic" pitchFamily="49" charset="-128"/>
              </a:rPr>
              <a:t>ram</a:t>
            </a:r>
            <a:r>
              <a:rPr lang="de-DE" dirty="0">
                <a:latin typeface="Arial" charset="0"/>
                <a:ea typeface="MS Gothic" pitchFamily="49" charset="-128"/>
              </a:rPr>
              <a:t>, 4-16 </a:t>
            </a:r>
            <a:r>
              <a:rPr lang="de-DE" dirty="0" err="1">
                <a:latin typeface="Arial" charset="0"/>
                <a:ea typeface="MS Gothic" pitchFamily="49" charset="-128"/>
              </a:rPr>
              <a:t>prozessoren</a:t>
            </a:r>
            <a:r>
              <a:rPr lang="de-DE" dirty="0">
                <a:latin typeface="Arial" charset="0"/>
                <a:ea typeface="MS Gothic" pitchFamily="49" charset="-128"/>
              </a:rPr>
              <a:t>, ...)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de-DE" dirty="0">
              <a:latin typeface="Arial" charset="0"/>
              <a:ea typeface="MS Gothic" pitchFamily="49" charset="-128"/>
            </a:endParaRP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Selbst SAP zielt auf </a:t>
            </a:r>
            <a:r>
              <a:rPr lang="de-DE" dirty="0" err="1">
                <a:latin typeface="Arial" charset="0"/>
                <a:ea typeface="MS Gothic" pitchFamily="49" charset="-128"/>
              </a:rPr>
              <a:t>Massengeschaeft</a:t>
            </a:r>
            <a:r>
              <a:rPr lang="de-DE" dirty="0">
                <a:latin typeface="Arial" charset="0"/>
                <a:ea typeface="MS Gothic" pitchFamily="49" charset="-128"/>
              </a:rPr>
              <a:t>, </a:t>
            </a:r>
            <a:r>
              <a:rPr lang="de-DE" dirty="0" err="1">
                <a:latin typeface="Arial" charset="0"/>
                <a:ea typeface="MS Gothic" pitchFamily="49" charset="-128"/>
              </a:rPr>
              <a:t>moeglichst</a:t>
            </a:r>
            <a:r>
              <a:rPr lang="de-DE" dirty="0">
                <a:latin typeface="Arial" charset="0"/>
                <a:ea typeface="MS Gothic" pitchFamily="49" charset="-128"/>
              </a:rPr>
              <a:t> viele Betriebe abdecken </a:t>
            </a:r>
            <a:r>
              <a:rPr lang="de-DE" dirty="0" err="1">
                <a:latin typeface="Arial" charset="0"/>
                <a:ea typeface="MS Gothic" pitchFamily="49" charset="-128"/>
              </a:rPr>
              <a:t>koennen</a:t>
            </a:r>
            <a:r>
              <a:rPr lang="de-DE" dirty="0">
                <a:latin typeface="Arial" charset="0"/>
                <a:ea typeface="MS Gothic" pitchFamily="49" charset="-128"/>
              </a:rPr>
              <a:t>. </a:t>
            </a:r>
            <a:r>
              <a:rPr lang="de-DE" dirty="0" err="1">
                <a:latin typeface="Arial" charset="0"/>
                <a:ea typeface="MS Gothic" pitchFamily="49" charset="-128"/>
              </a:rPr>
              <a:t>Grosse</a:t>
            </a:r>
            <a:r>
              <a:rPr lang="de-DE" dirty="0">
                <a:latin typeface="Arial" charset="0"/>
                <a:ea typeface="MS Gothic" pitchFamily="49" charset="-128"/>
              </a:rPr>
              <a:t> Software die man </a:t>
            </a:r>
            <a:r>
              <a:rPr lang="de-DE" dirty="0" err="1">
                <a:latin typeface="Arial" charset="0"/>
                <a:ea typeface="MS Gothic" pitchFamily="49" charset="-128"/>
              </a:rPr>
              <a:t>anschliessend</a:t>
            </a:r>
            <a:r>
              <a:rPr lang="de-DE" dirty="0">
                <a:latin typeface="Arial" charset="0"/>
                <a:ea typeface="MS Gothic" pitchFamily="49" charset="-128"/>
              </a:rPr>
              <a:t> auf die </a:t>
            </a:r>
            <a:r>
              <a:rPr lang="de-DE" dirty="0" err="1">
                <a:latin typeface="Arial" charset="0"/>
                <a:ea typeface="MS Gothic" pitchFamily="49" charset="-128"/>
              </a:rPr>
              <a:t>Ansprueche</a:t>
            </a:r>
            <a:r>
              <a:rPr lang="de-DE" dirty="0">
                <a:latin typeface="Arial" charset="0"/>
                <a:ea typeface="MS Gothic" pitchFamily="49" charset="-128"/>
              </a:rPr>
              <a:t> konfigurieren kann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de-DE" dirty="0">
              <a:latin typeface="Arial" charset="0"/>
              <a:ea typeface="MS Gothic" pitchFamily="49" charset="-128"/>
            </a:endParaRP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Selbst Linux hat noch fast homogene </a:t>
            </a:r>
            <a:r>
              <a:rPr lang="de-DE" dirty="0" err="1">
                <a:latin typeface="Arial" charset="0"/>
                <a:ea typeface="MS Gothic" pitchFamily="49" charset="-128"/>
              </a:rPr>
              <a:t>Vorraussetztungen</a:t>
            </a:r>
            <a:r>
              <a:rPr lang="de-DE" dirty="0">
                <a:latin typeface="Arial" charset="0"/>
                <a:ea typeface="MS Gothic" pitchFamily="49" charset="-128"/>
              </a:rPr>
              <a:t>, </a:t>
            </a:r>
            <a:r>
              <a:rPr lang="de-DE" dirty="0" err="1">
                <a:latin typeface="Arial" charset="0"/>
                <a:ea typeface="MS Gothic" pitchFamily="49" charset="-128"/>
              </a:rPr>
              <a:t>unterstuetzung</a:t>
            </a:r>
            <a:r>
              <a:rPr lang="de-DE" dirty="0">
                <a:latin typeface="Arial" charset="0"/>
                <a:ea typeface="MS Gothic" pitchFamily="49" charset="-128"/>
              </a:rPr>
              <a:t> nur von PC Architekturen und wenigen anderen...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00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Wie würde das mit Präprozessoren</a:t>
            </a:r>
            <a:r>
              <a:rPr lang="de-DE" baseline="0" dirty="0" smtClean="0"/>
              <a:t> aussehen?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23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68731-662C-4301-A494-B848109783F2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2AC105-ED33-484D-A5A6-DA68A51A40DC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54275" name="Text Box 1"/>
          <p:cNvSpPr txBox="1">
            <a:spLocks noChangeArrowheads="1"/>
          </p:cNvSpPr>
          <p:nvPr/>
        </p:nvSpPr>
        <p:spPr bwMode="auto">
          <a:xfrm>
            <a:off x="958850" y="685800"/>
            <a:ext cx="49403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4408" tIns="42204" rIns="84408" bIns="42204" anchor="ctr"/>
          <a:lstStyle/>
          <a:p>
            <a:endParaRPr lang="en-US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B98F85-6193-4A9D-89C9-A489350517E0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24313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181273C-E052-45CD-87F9-2D59FB5003E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04452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tIns="11052"/>
          <a:lstStyle/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Hinter jedem Kommentar sollen sich mehrere Zeilen Code verbergen.</a:t>
            </a:r>
          </a:p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Bei manchen Belangen reicht evtl auch nur ein Methodenaufruf.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C121F9E-34F1-42E0-AFB7-3F8320F20EB3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E4C6EB0-690E-41F3-ABA9-833AE8E953EA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C65A479-F90C-4041-BE9C-EEF89D52D8B0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1620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tIns="11052"/>
          <a:lstStyle/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Grundlegende Behauptung der AOP Community. Man kann nicht alle Belange gleichzeitig Modularisieren (dazu braucht man Aspekte)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charset="0"/>
              <a:buNone/>
            </a:pPr>
            <a:fld id="{1A178F31-DF69-4041-BE03-625542C75121}" type="slidenum">
              <a:rPr lang="en-US" smtClean="0">
                <a:latin typeface="Times New Roman" charset="0"/>
              </a:rPr>
              <a:pPr>
                <a:buFont typeface="Times New Roman" charset="0"/>
                <a:buNone/>
              </a:pPr>
              <a:t>6</a:t>
            </a:fld>
            <a:endParaRPr lang="en-US">
              <a:latin typeface="Times New Roman" charset="0"/>
            </a:endParaRPr>
          </a:p>
        </p:txBody>
      </p:sp>
      <p:sp>
        <p:nvSpPr>
          <p:cNvPr id="665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665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026651"/>
          </a:xfrm>
          <a:noFill/>
          <a:ln/>
        </p:spPr>
        <p:txBody>
          <a:bodyPr wrap="none" lIns="91431" tIns="45716" rIns="91431" bIns="45716" anchor="ctr"/>
          <a:lstStyle/>
          <a:p>
            <a:endParaRPr lang="de-DE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3AE6559-E6E4-43E8-B681-94F23E715282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264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tIns="11052"/>
          <a:lstStyle/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Klassisches OOP Problem. </a:t>
            </a:r>
          </a:p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Zeigt wie sich Features verschiedener Dimensionen in OOP in die Quere kommen koennen.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33EEAA-8C25-437B-92E7-4448C406956A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4423817-296E-4018-BF10-75F9EDFECB8E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r>
              <a:rPr lang="de-DE" dirty="0"/>
              <a:t>Ausdrücke sind mathematische Terme z.B.: 3+4</a:t>
            </a:r>
          </a:p>
          <a:p>
            <a:r>
              <a:rPr lang="de-DE" dirty="0"/>
              <a:t>Operationen ist das was man mit denen macht</a:t>
            </a:r>
            <a:r>
              <a:rPr lang="de-DE" dirty="0" smtClean="0"/>
              <a:t>.</a:t>
            </a:r>
          </a:p>
          <a:p>
            <a:r>
              <a:rPr lang="de-DE" dirty="0" smtClean="0"/>
              <a:t>Daten</a:t>
            </a:r>
            <a:r>
              <a:rPr lang="de-DE" baseline="0" dirty="0" smtClean="0"/>
              <a:t> sind Knotentypen; Datenstrukturen; neue Datentypen können einfach hinzugefügt werden. Nur dieser Datentyp muss angepasst werden.</a:t>
            </a:r>
          </a:p>
          <a:p>
            <a:r>
              <a:rPr lang="de-DE" baseline="0" dirty="0" smtClean="0"/>
              <a:t>Eine neue Operation auf den Ausdrucken, z.B. den Baum traversieren; Alle Datentypen müssen angepasst werden.</a:t>
            </a:r>
            <a:endParaRPr lang="de-DE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C307549-C635-460F-B683-9FA834A31134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4CDBDBE-C70B-4478-85D1-0B5B4AC64502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57D4C77-2699-4FFC-8669-5D1CB217DD24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8783B0F-3E24-426B-8C56-E5C39235E9DF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422343" indent="-220213" algn="ctr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862768" indent="-220213" algn="ctr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303194" indent="-220213" algn="ctr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743620" indent="-220213" algn="ctr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651FD3D-C420-4204-9631-5FA9EA26E5EF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80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5414" tIns="47708" rIns="95414" bIns="47708" anchor="ctr"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9813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A4206EB5-FA48-4003-8C98-DE9F35CD64D5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81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/>
              <a:t>eher schwierig zu erklaeren in dem kontext, aber schon ok</a:t>
            </a:r>
          </a:p>
        </p:txBody>
      </p:sp>
    </p:spTree>
    <p:extLst>
      <p:ext uri="{BB962C8B-B14F-4D97-AF65-F5344CB8AC3E}">
        <p14:creationId xmlns:p14="http://schemas.microsoft.com/office/powerpoint/2010/main" val="14111529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E6007AE2-0C85-44F2-A058-B31FD7A48699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82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52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charset="0"/>
              <a:buNone/>
            </a:pPr>
            <a:fld id="{96DA04B9-BD3D-435F-9CBD-5E85B80A973A}" type="slidenum">
              <a:rPr lang="en-GB" smtClean="0">
                <a:latin typeface="Times New Roman" charset="0"/>
              </a:rPr>
              <a:pPr>
                <a:buFont typeface="Times New Roman" charset="0"/>
                <a:buNone/>
              </a:pPr>
              <a:t>8</a:t>
            </a:fld>
            <a:endParaRPr lang="en-GB">
              <a:latin typeface="Times New Roman" charset="0"/>
            </a:endParaRPr>
          </a:p>
        </p:txBody>
      </p:sp>
      <p:sp>
        <p:nvSpPr>
          <p:cNvPr id="67587" name="Text Box 1"/>
          <p:cNvSpPr txBox="1">
            <a:spLocks noChangeArrowheads="1"/>
          </p:cNvSpPr>
          <p:nvPr/>
        </p:nvSpPr>
        <p:spPr bwMode="auto">
          <a:xfrm>
            <a:off x="958465" y="686474"/>
            <a:ext cx="4941072" cy="342811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4408" tIns="42204" rIns="84408" bIns="42204" anchor="ctr"/>
          <a:lstStyle/>
          <a:p>
            <a:endParaRPr lang="de-DE"/>
          </a:p>
        </p:txBody>
      </p:sp>
      <p:sp>
        <p:nvSpPr>
          <p:cNvPr id="67588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C99CF87D-5902-45BF-B401-011ADC47A1E9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83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8744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7A22B83D-185D-4B42-8535-39835AFCDFB1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84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/>
              <a:t>etwas schwierig nach plugins wenn man noch nicht erklaert hat das wir klassenfragmente haben. ich bin weiter hinten eingestiegen (folie „aufspalten von klassen“ und „Auszug Kollaborationsentwurf“)</a:t>
            </a:r>
          </a:p>
        </p:txBody>
      </p:sp>
    </p:spTree>
    <p:extLst>
      <p:ext uri="{BB962C8B-B14F-4D97-AF65-F5344CB8AC3E}">
        <p14:creationId xmlns:p14="http://schemas.microsoft.com/office/powerpoint/2010/main" val="28687562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1C7956F5-BB6F-4AD5-8C6E-3E740D1E2C31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85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7154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36DDACA6-1AAB-416A-8935-18D50458B4C8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86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3042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1B6A8BD0-BB1B-44E0-A8A3-1F08A4851FE8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87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797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49831D4B-CA0F-4177-B805-0AD2D6F5A9F1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88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24291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691FFACB-3B81-4605-83D0-74CA1E6E701A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89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6216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2727976F-A49E-486C-89C6-775618D21C14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90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9290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AD3ECF4A-63B3-4F7B-A17D-31C13294E602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96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49300"/>
            <a:ext cx="4987925" cy="3741738"/>
          </a:xfrm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4989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CD57046F-18E6-45FA-AD3C-996067C1B6B0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97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577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charset="0"/>
              <a:buNone/>
            </a:pPr>
            <a:fld id="{973F0879-9A92-4C2A-9F35-112E3E16A927}" type="slidenum">
              <a:rPr lang="en-GB" smtClean="0">
                <a:latin typeface="Times New Roman" charset="0"/>
              </a:rPr>
              <a:pPr>
                <a:buFont typeface="Times New Roman" charset="0"/>
                <a:buNone/>
              </a:pPr>
              <a:t>9</a:t>
            </a:fld>
            <a:endParaRPr lang="en-GB">
              <a:latin typeface="Times New Roman" charset="0"/>
            </a:endParaRPr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958465" y="686474"/>
            <a:ext cx="4941072" cy="342811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4408" tIns="42204" rIns="84408" bIns="42204" anchor="ctr"/>
          <a:lstStyle/>
          <a:p>
            <a:endParaRPr lang="de-DE"/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D9E2CBAE-5631-4CD4-ABF1-FCA65FC5FBF1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98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8348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FED7F1E-78AC-4655-9C67-E8E213D8CA92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21860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tIns="11052"/>
          <a:lstStyle/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Grundbehauptung von AOP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43D3F90-743C-482D-91C3-7BD6BC3984B7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026651"/>
          </a:xfrm>
          <a:noFill/>
          <a:ln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charset="0"/>
              <a:buNone/>
            </a:pPr>
            <a:fld id="{D347CA76-87C7-498B-BBFC-FF4A5482EE24}" type="slidenum">
              <a:rPr lang="en-US" smtClean="0">
                <a:latin typeface="Times New Roman" charset="0"/>
              </a:rPr>
              <a:pPr>
                <a:buFont typeface="Times New Roman" charset="0"/>
                <a:buNone/>
              </a:pPr>
              <a:t>10</a:t>
            </a:fld>
            <a:endParaRPr lang="en-US">
              <a:latin typeface="Times New Roman" charset="0"/>
            </a:endParaRPr>
          </a:p>
        </p:txBody>
      </p:sp>
      <p:sp>
        <p:nvSpPr>
          <p:cNvPr id="747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47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025232"/>
          </a:xfrm>
          <a:noFill/>
          <a:ln/>
        </p:spPr>
        <p:txBody>
          <a:bodyPr wrap="none" lIns="80163" tIns="40081" rIns="80163" bIns="40081" anchor="ctr"/>
          <a:lstStyle/>
          <a:p>
            <a:r>
              <a:rPr lang="de-DE" dirty="0" smtClean="0">
                <a:latin typeface="Times New Roman" charset="0"/>
              </a:rPr>
              <a:t>Dieses Konzept auf SW </a:t>
            </a:r>
            <a:r>
              <a:rPr lang="de-DE" dirty="0" err="1" smtClean="0">
                <a:latin typeface="Times New Roman" charset="0"/>
              </a:rPr>
              <a:t>übetragen</a:t>
            </a:r>
            <a:endParaRPr lang="de-DE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charset="0"/>
              <a:buNone/>
            </a:pPr>
            <a:fld id="{D373860E-929E-4C8F-A6A7-34AA70B082F5}" type="slidenum">
              <a:rPr lang="en-US" smtClean="0">
                <a:latin typeface="Times New Roman" charset="0"/>
              </a:rPr>
              <a:pPr>
                <a:buFont typeface="Times New Roman" charset="0"/>
                <a:buNone/>
              </a:pPr>
              <a:t>12</a:t>
            </a:fld>
            <a:endParaRPr lang="en-US">
              <a:latin typeface="Times New Roman" charset="0"/>
            </a:endParaRPr>
          </a:p>
        </p:txBody>
      </p:sp>
      <p:sp>
        <p:nvSpPr>
          <p:cNvPr id="757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57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026651"/>
          </a:xfrm>
          <a:noFill/>
          <a:ln/>
        </p:spPr>
        <p:txBody>
          <a:bodyPr wrap="none" lIns="91431" tIns="45716" rIns="91431" bIns="45716" anchor="ctr"/>
          <a:lstStyle/>
          <a:p>
            <a:endParaRPr lang="de-DE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sp>
        <p:nvSpPr>
          <p:cNvPr id="12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0" dirty="0" smtClean="0">
                <a:solidFill>
                  <a:srgbClr val="AB9DDB"/>
                </a:solidFill>
              </a:rPr>
              <a:t>Softwaretechnik </a:t>
            </a:r>
            <a:r>
              <a:rPr lang="de-DE" sz="1100" b="0" baseline="0" dirty="0" smtClean="0">
                <a:solidFill>
                  <a:srgbClr val="AB9DDB"/>
                </a:solidFill>
              </a:rPr>
              <a:t>– </a:t>
            </a:r>
            <a:r>
              <a:rPr lang="de-DE" sz="1100" b="0" baseline="0" dirty="0">
                <a:solidFill>
                  <a:srgbClr val="AB9DDB"/>
                </a:solidFill>
              </a:rPr>
              <a:t>Prof. Dr.-Ing. </a:t>
            </a:r>
            <a:r>
              <a:rPr lang="de-DE" sz="1100" b="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="0" baseline="0" dirty="0">
                <a:solidFill>
                  <a:srgbClr val="AB9DDB"/>
                </a:solidFill>
              </a:rPr>
              <a:t>Siegmund</a:t>
            </a:r>
            <a:endParaRPr lang="de-DE" sz="1100" b="0" dirty="0">
              <a:solidFill>
                <a:srgbClr val="AB9DDB"/>
              </a:solidFill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27.11.2019</a:t>
            </a:fld>
            <a:endParaRPr lang="de-DE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AB9DDB"/>
                </a:solidFill>
              </a:defRPr>
            </a:lvl1pPr>
            <a:lvl2pPr>
              <a:defRPr sz="2400">
                <a:solidFill>
                  <a:srgbClr val="AB9DDB"/>
                </a:solidFill>
              </a:defRPr>
            </a:lvl2pPr>
            <a:lvl3pPr>
              <a:defRPr sz="1600">
                <a:solidFill>
                  <a:srgbClr val="AB9DDB"/>
                </a:solidFill>
              </a:defRPr>
            </a:lvl3pPr>
            <a:lvl4pPr>
              <a:defRPr sz="1600">
                <a:solidFill>
                  <a:srgbClr val="AB9DDB"/>
                </a:solidFill>
              </a:defRPr>
            </a:lvl4pPr>
            <a:lvl5pPr>
              <a:defRPr sz="1600">
                <a:solidFill>
                  <a:srgbClr val="AB9DDB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4743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1219200" y="2819401"/>
            <a:ext cx="97536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" name="Rectangle 11"/>
          <p:cNvSpPr/>
          <p:nvPr/>
        </p:nvSpPr>
        <p:spPr>
          <a:xfrm>
            <a:off x="1219200" y="2819401"/>
            <a:ext cx="3048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4763"/>
            <a:ext cx="3048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5/18/2011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5033" y="6354763"/>
            <a:ext cx="4633384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634" y="6354763"/>
            <a:ext cx="2027767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C41B5-8B25-44DE-A7A4-E6D6C6161AE5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90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10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5/18/2011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D2E62C-8C76-4C87-B2C9-A64457358A9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86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5/18/2011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747A70-3A1E-4D8D-9A60-1CC8FFFECB9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26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27.11.2019</a:t>
            </a:fld>
            <a:endParaRPr lang="de-DE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0" dirty="0" smtClean="0">
                <a:solidFill>
                  <a:srgbClr val="AB9DDB"/>
                </a:solidFill>
              </a:rPr>
              <a:t>Softwaretechnik</a:t>
            </a:r>
            <a:r>
              <a:rPr lang="de-DE" sz="1100" b="0" baseline="0" dirty="0" smtClean="0">
                <a:solidFill>
                  <a:srgbClr val="AB9DDB"/>
                </a:solidFill>
              </a:rPr>
              <a:t> </a:t>
            </a:r>
            <a:r>
              <a:rPr lang="de-DE" sz="1100" b="0" baseline="0" dirty="0">
                <a:solidFill>
                  <a:srgbClr val="AB9DDB"/>
                </a:solidFill>
              </a:rPr>
              <a:t>– Prof. Dr.-Ing. </a:t>
            </a:r>
            <a:r>
              <a:rPr lang="de-DE" sz="1100" b="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="0" baseline="0" dirty="0">
                <a:solidFill>
                  <a:srgbClr val="AB9DDB"/>
                </a:solidFill>
              </a:rPr>
              <a:t>Siegmund</a:t>
            </a:r>
            <a:endParaRPr lang="de-DE" sz="1100" b="0" dirty="0">
              <a:solidFill>
                <a:srgbClr val="AB9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97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82000"/>
          </a:blip>
          <a:stretch>
            <a:fillRect/>
          </a:stretch>
        </p:blipFill>
        <p:spPr bwMode="auto">
          <a:xfrm>
            <a:off x="8693410" y="3573020"/>
            <a:ext cx="3095625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27.11.2019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0" dirty="0" smtClean="0">
                <a:solidFill>
                  <a:srgbClr val="AB9DDB"/>
                </a:solidFill>
              </a:rPr>
              <a:t>Softwaretechnik </a:t>
            </a:r>
            <a:r>
              <a:rPr lang="de-DE" sz="1100" b="0" baseline="0" dirty="0" smtClean="0">
                <a:solidFill>
                  <a:srgbClr val="AB9DDB"/>
                </a:solidFill>
              </a:rPr>
              <a:t>– </a:t>
            </a:r>
            <a:r>
              <a:rPr lang="de-DE" sz="1100" b="0" baseline="0" dirty="0">
                <a:solidFill>
                  <a:srgbClr val="AB9DDB"/>
                </a:solidFill>
              </a:rPr>
              <a:t>Prof. Dr.-Ing. </a:t>
            </a:r>
            <a:r>
              <a:rPr lang="de-DE" sz="1100" b="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="0" baseline="0" dirty="0">
                <a:solidFill>
                  <a:srgbClr val="AB9DDB"/>
                </a:solidFill>
              </a:rPr>
              <a:t>Siegmund</a:t>
            </a:r>
            <a:endParaRPr lang="de-DE" sz="1100" b="0" dirty="0">
              <a:solidFill>
                <a:srgbClr val="AB9DDB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78131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4" y="-1"/>
            <a:ext cx="12202583" cy="6882025"/>
          </a:xfrm>
          <a:prstGeom prst="rect">
            <a:avLst/>
          </a:prstGeom>
        </p:spPr>
      </p:pic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27.11.2019</a:t>
            </a:fld>
            <a:endParaRPr lang="de-DE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0" dirty="0" smtClean="0">
                <a:solidFill>
                  <a:srgbClr val="AB9DDB"/>
                </a:solidFill>
              </a:rPr>
              <a:t>Softwaretechnik </a:t>
            </a:r>
            <a:r>
              <a:rPr lang="de-DE" sz="1100" b="0" baseline="0" dirty="0" smtClean="0">
                <a:solidFill>
                  <a:srgbClr val="AB9DDB"/>
                </a:solidFill>
              </a:rPr>
              <a:t>– </a:t>
            </a:r>
            <a:r>
              <a:rPr lang="de-DE" sz="1100" b="0" baseline="0" dirty="0">
                <a:solidFill>
                  <a:srgbClr val="AB9DDB"/>
                </a:solidFill>
              </a:rPr>
              <a:t>Prof. Dr.-Ing. </a:t>
            </a:r>
            <a:r>
              <a:rPr lang="de-DE" sz="1100" b="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="0" baseline="0" dirty="0">
                <a:solidFill>
                  <a:srgbClr val="AB9DDB"/>
                </a:solidFill>
              </a:rPr>
              <a:t>Siegmund</a:t>
            </a:r>
            <a:endParaRPr lang="de-DE" sz="1100" b="0" dirty="0">
              <a:solidFill>
                <a:srgbClr val="AB9DDB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Picture 2" descr="http://blogs.cornell.edu/glp-ial23/files/2014/05/murmeltier-popup-1vv41vb.jpg"/>
          <p:cNvPicPr>
            <a:picLocks noChangeAspect="1" noChangeArrowheads="1"/>
          </p:cNvPicPr>
          <p:nvPr userDrawn="1"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9900085" y="5307726"/>
            <a:ext cx="1512167" cy="1008112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3675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 userDrawn="1"/>
        </p:nvSpPr>
        <p:spPr>
          <a:xfrm>
            <a:off x="0" y="6727826"/>
            <a:ext cx="12192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>
                <a:solidFill>
                  <a:schemeClr val="bg1">
                    <a:lumMod val="95000"/>
                  </a:schemeClr>
                </a:solidFill>
              </a:rPr>
              <a:t>Software</a:t>
            </a:r>
            <a:r>
              <a:rPr lang="de-DE" sz="1100" baseline="0" dirty="0">
                <a:solidFill>
                  <a:schemeClr val="bg1">
                    <a:lumMod val="95000"/>
                  </a:schemeClr>
                </a:solidFill>
              </a:rPr>
              <a:t> Engineering – Prof. Dr.-Ing. Norbert Siegmund</a:t>
            </a:r>
            <a:endParaRPr lang="de-DE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Gerade Verbindung 8"/>
          <p:cNvCxnSpPr/>
          <p:nvPr userDrawn="1"/>
        </p:nvCxnSpPr>
        <p:spPr>
          <a:xfrm>
            <a:off x="1" y="1484313"/>
            <a:ext cx="12240684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609600" y="1600200"/>
            <a:ext cx="11535072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27.11.2019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36617" y="6613526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025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el und Inhalt">
    <p:bg>
      <p:bgPr>
        <a:solidFill>
          <a:srgbClr val="D9D5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6"/>
          <p:cNvSpPr/>
          <p:nvPr userDrawn="1"/>
        </p:nvSpPr>
        <p:spPr>
          <a:xfrm>
            <a:off x="0" y="6727826"/>
            <a:ext cx="12192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cxnSp>
        <p:nvCxnSpPr>
          <p:cNvPr id="11" name="Gerade Verbindung 8"/>
          <p:cNvCxnSpPr/>
          <p:nvPr userDrawn="1"/>
        </p:nvCxnSpPr>
        <p:spPr>
          <a:xfrm>
            <a:off x="1" y="1484313"/>
            <a:ext cx="1224068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609600" y="1600200"/>
            <a:ext cx="11535072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27.11.2019</a:t>
            </a:fld>
            <a:endParaRPr lang="de-DE"/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36617" y="6613526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880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11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2B704-0EEC-4139-88AA-F0A3625E262D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27.11.2019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DAC877-95CA-417A-B3E1-468AC753BD53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32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4/15/2011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1BDD0-7B4B-4F8A-B077-83AB55435D3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9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7C46B-0759-4F9B-8355-4445F591EFAC}" type="datetime1">
              <a:rPr lang="de-DE" smtClean="0"/>
              <a:t>27.11.2019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4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03" r:id="rId5"/>
    <p:sldLayoutId id="2147483704" r:id="rId6"/>
    <p:sldLayoutId id="2147483671" r:id="rId7"/>
    <p:sldLayoutId id="2147483705" r:id="rId8"/>
    <p:sldLayoutId id="2147483710" r:id="rId9"/>
    <p:sldLayoutId id="2147483711" r:id="rId10"/>
    <p:sldLayoutId id="2147483712" r:id="rId11"/>
    <p:sldLayoutId id="2147483713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jpeg"/><Relationship Id="rId7" Type="http://schemas.openxmlformats.org/officeDocument/2006/relationships/image" Target="../media/image43.png"/><Relationship Id="rId12" Type="http://schemas.openxmlformats.org/officeDocument/2006/relationships/image" Target="../media/image60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9.png"/><Relationship Id="rId5" Type="http://schemas.openxmlformats.org/officeDocument/2006/relationships/image" Target="../media/image54.jpeg"/><Relationship Id="rId10" Type="http://schemas.openxmlformats.org/officeDocument/2006/relationships/image" Target="../media/image58.png"/><Relationship Id="rId4" Type="http://schemas.openxmlformats.org/officeDocument/2006/relationships/image" Target="../media/image53.jpe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4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5.jpeg"/><Relationship Id="rId4" Type="http://schemas.openxmlformats.org/officeDocument/2006/relationships/image" Target="../media/image4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gif"/><Relationship Id="rId4" Type="http://schemas.openxmlformats.org/officeDocument/2006/relationships/image" Target="../media/image71.gi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wmf"/><Relationship Id="rId4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5" Type="http://schemas.openxmlformats.org/officeDocument/2006/relationships/image" Target="../media/image79.png"/><Relationship Id="rId4" Type="http://schemas.openxmlformats.org/officeDocument/2006/relationships/image" Target="../media/image3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6">
            <a:extLst>
              <a:ext uri="{FF2B5EF4-FFF2-40B4-BE49-F238E27FC236}">
                <a16:creationId xmlns:a16="http://schemas.microsoft.com/office/drawing/2014/main" id="{3E907CEB-1627-4527-BE8C-8A73F35A072C}"/>
              </a:ext>
            </a:extLst>
          </p:cNvPr>
          <p:cNvSpPr txBox="1">
            <a:spLocks/>
          </p:cNvSpPr>
          <p:nvPr/>
        </p:nvSpPr>
        <p:spPr>
          <a:xfrm>
            <a:off x="1727176" y="68449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Software Engineering</a:t>
            </a:r>
            <a:br>
              <a:rPr lang="de-DE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DE" sz="2800" dirty="0">
                <a:solidFill>
                  <a:srgbClr val="F79646">
                    <a:lumMod val="75000"/>
                  </a:srgbClr>
                </a:solidFill>
              </a:rPr>
              <a:t>Implementierung</a:t>
            </a:r>
            <a:endParaRPr lang="en-US" sz="2800" dirty="0"/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247F89BA-5025-4442-AB6A-042364646140}"/>
              </a:ext>
            </a:extLst>
          </p:cNvPr>
          <p:cNvSpPr txBox="1">
            <a:spLocks/>
          </p:cNvSpPr>
          <p:nvPr/>
        </p:nvSpPr>
        <p:spPr bwMode="auto">
          <a:xfrm>
            <a:off x="1701676" y="5589240"/>
            <a:ext cx="705862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Authors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slides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lvl="0" algn="l">
              <a:lnSpc>
                <a:spcPct val="80000"/>
              </a:lnSpc>
            </a:pPr>
            <a:r>
              <a:rPr lang="de-DE" sz="1200" dirty="0">
                <a:solidFill>
                  <a:srgbClr val="898989"/>
                </a:solidFill>
              </a:rPr>
              <a:t>Norbert Siegmund </a:t>
            </a:r>
            <a:endParaRPr lang="de-DE" sz="1200" dirty="0" smtClean="0">
              <a:solidFill>
                <a:srgbClr val="898989"/>
              </a:solidFill>
            </a:endParaRP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Janet 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Siegmund</a:t>
            </a: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Oscar </a:t>
            </a:r>
            <a:r>
              <a:rPr lang="de-DE" sz="1200" dirty="0" err="1" smtClean="0">
                <a:solidFill>
                  <a:srgbClr val="898989"/>
                </a:solidFill>
              </a:rPr>
              <a:t>Nierstrasz</a:t>
            </a:r>
            <a:endParaRPr lang="de-DE" sz="1200" dirty="0" smtClean="0">
              <a:solidFill>
                <a:srgbClr val="898989"/>
              </a:solidFill>
            </a:endParaRP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Sven </a:t>
            </a:r>
            <a:r>
              <a:rPr lang="de-DE" sz="1200" dirty="0">
                <a:solidFill>
                  <a:srgbClr val="898989"/>
                </a:solidFill>
              </a:rPr>
              <a:t>Apel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18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/>
              <a:t>Warum maßgeschneiderte Software?</a:t>
            </a:r>
          </a:p>
        </p:txBody>
      </p:sp>
      <p:sp>
        <p:nvSpPr>
          <p:cNvPr id="317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Ressourcenbeschränkte Systeme</a:t>
            </a:r>
          </a:p>
          <a:p>
            <a:pPr lvl="1"/>
            <a:r>
              <a:rPr lang="de-DE" dirty="0"/>
              <a:t>Kosten, Energie, Platz, ….</a:t>
            </a:r>
          </a:p>
          <a:p>
            <a:r>
              <a:rPr lang="de-DE" dirty="0"/>
              <a:t>Individuelle Systeme versus individuelle Nutzung</a:t>
            </a:r>
          </a:p>
          <a:p>
            <a:pPr lvl="1"/>
            <a:r>
              <a:rPr lang="de-DE" dirty="0"/>
              <a:t>Ungenutzte Funktionalität als Risiko </a:t>
            </a:r>
          </a:p>
          <a:p>
            <a:pPr lvl="1"/>
            <a:r>
              <a:rPr lang="de-DE" dirty="0"/>
              <a:t>Wartungs- / Kontroll- / Testaufwand wächst mit Funktionsumfang</a:t>
            </a:r>
          </a:p>
          <a:p>
            <a:r>
              <a:rPr lang="de-DE" dirty="0"/>
              <a:t>Marketing / Preisdiskriminierung</a:t>
            </a:r>
          </a:p>
          <a:p>
            <a:r>
              <a:rPr lang="de-DE" dirty="0"/>
              <a:t>Schnellere Reaktion auf Marktveränderungen</a:t>
            </a:r>
          </a:p>
          <a:p>
            <a:pPr eaLnBrk="1" hangingPunct="1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</a:t>
            </a:fld>
            <a:endParaRPr lang="de-D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Dilemma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Es ist nicht immer möglich, alle Belange zu </a:t>
            </a:r>
            <a:r>
              <a:rPr lang="de-DE" dirty="0" smtClean="0"/>
              <a:t>modularisieren</a:t>
            </a:r>
          </a:p>
          <a:p>
            <a:pPr eaLnBrk="1" hangingPunct="1"/>
            <a:r>
              <a:rPr lang="de-DE" dirty="0" smtClean="0"/>
              <a:t>Ein </a:t>
            </a:r>
            <a:r>
              <a:rPr lang="de-DE" dirty="0" err="1"/>
              <a:t>Grundmaß</a:t>
            </a:r>
            <a:r>
              <a:rPr lang="de-DE" dirty="0"/>
              <a:t> an verstreutem und vermischtem Code in OOP-Implementierungen ist normal</a:t>
            </a:r>
          </a:p>
          <a:p>
            <a:pPr eaLnBrk="1" hangingPunct="1"/>
            <a:r>
              <a:rPr lang="de-DE" dirty="0"/>
              <a:t>Einige Belange sind immer „orthogonal“ zu anderen:  querschneidende Belange</a:t>
            </a:r>
          </a:p>
        </p:txBody>
      </p:sp>
      <p:sp>
        <p:nvSpPr>
          <p:cNvPr id="79876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C1B35F88-EFA3-4116-AE30-1B28D6DB0212}" type="slidenum">
              <a:rPr lang="en-US" smtClean="0"/>
              <a:pPr defTabSz="406086"/>
              <a:t>100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 "Must Read"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65539" name="Picture 5" descr="226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325" y="1701700"/>
            <a:ext cx="3435350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323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Sie mitgenommen haben sollten: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Nennen/Erklären Sie X Probleme variantenreicher Software. Skizzieren Sie mögliche Lösungen.</a:t>
            </a:r>
          </a:p>
          <a:p>
            <a:r>
              <a:rPr lang="de-DE" dirty="0"/>
              <a:t>Was sind querschneidende Belange? Was ist das Feature </a:t>
            </a:r>
            <a:r>
              <a:rPr lang="de-DE" dirty="0" err="1"/>
              <a:t>Traceability</a:t>
            </a:r>
            <a:r>
              <a:rPr lang="de-DE" dirty="0"/>
              <a:t> Problem?</a:t>
            </a:r>
          </a:p>
          <a:p>
            <a:r>
              <a:rPr lang="de-DE" dirty="0"/>
              <a:t>Erläutern Sie die Begriffe </a:t>
            </a:r>
            <a:r>
              <a:rPr lang="de-DE" dirty="0" err="1"/>
              <a:t>Scattering</a:t>
            </a:r>
            <a:r>
              <a:rPr lang="de-DE" dirty="0"/>
              <a:t>, </a:t>
            </a:r>
            <a:r>
              <a:rPr lang="de-DE" dirty="0" err="1"/>
              <a:t>Tangling</a:t>
            </a:r>
            <a:r>
              <a:rPr lang="de-DE" dirty="0"/>
              <a:t>, Tyrannei der dominanten Dekomposition.</a:t>
            </a:r>
          </a:p>
          <a:p>
            <a:r>
              <a:rPr lang="de-DE" dirty="0"/>
              <a:t>Nennen/Erläutern Sie X Vorteile/Nachteile von Präprozessoren.</a:t>
            </a:r>
          </a:p>
          <a:p>
            <a:r>
              <a:rPr lang="de-DE" dirty="0"/>
              <a:t>Schreiben Sie einen einfachen Taschenrechner. Eingaben für den Taschenrechner werden als Kommandozeilenparameter übergeben. Als Basis-Feature soll die Addition implementiert sein. Implementieren Sie  Subtraktion und Multiplikation als optionale Feature jeweils mit den folgenden Techniken: Parameter und Präprozessoren.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Literatur</a:t>
            </a:r>
            <a:r>
              <a:rPr lang="en-US" dirty="0"/>
              <a:t> 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200" dirty="0"/>
              <a:t>K. Kang, S. Cohen, J. Hess, W. Novak,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A</a:t>
            </a:r>
            <a:r>
              <a:rPr lang="de-DE" sz="2200" dirty="0"/>
              <a:t>. Peterson. Feature-</a:t>
            </a:r>
            <a:r>
              <a:rPr lang="de-DE" sz="2200" dirty="0" err="1"/>
              <a:t>Oriented</a:t>
            </a:r>
            <a:r>
              <a:rPr lang="de-DE" sz="2200" dirty="0"/>
              <a:t> Domain Analysis (FODA) </a:t>
            </a:r>
            <a:r>
              <a:rPr lang="de-DE" sz="2200" dirty="0" err="1"/>
              <a:t>Feasibility</a:t>
            </a:r>
            <a:r>
              <a:rPr lang="de-DE" sz="2200" dirty="0"/>
              <a:t> Study. Technical Report CMU/SEI-90-TR-21, SEI,1990.</a:t>
            </a:r>
            <a:br>
              <a:rPr lang="de-DE" sz="2200" dirty="0"/>
            </a:br>
            <a:r>
              <a:rPr lang="de-DE" sz="2200" dirty="0"/>
              <a:t>[Frühe Ideen zur Domänenanalyse mit Feature-Modellen]</a:t>
            </a:r>
          </a:p>
          <a:p>
            <a:r>
              <a:rPr lang="de-DE" sz="2200" dirty="0"/>
              <a:t>K. Czarnecki </a:t>
            </a:r>
            <a:r>
              <a:rPr lang="de-DE" sz="2200" dirty="0" err="1"/>
              <a:t>and</a:t>
            </a:r>
            <a:r>
              <a:rPr lang="de-DE" sz="2200" dirty="0"/>
              <a:t> U. Eisenecker. Generative Programming: </a:t>
            </a:r>
            <a:r>
              <a:rPr lang="de-DE" sz="2200" dirty="0" err="1"/>
              <a:t>Methods</a:t>
            </a:r>
            <a:r>
              <a:rPr lang="de-DE" sz="2200" dirty="0"/>
              <a:t>, Tools,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Applications</a:t>
            </a:r>
            <a:r>
              <a:rPr lang="de-DE" sz="2200" dirty="0"/>
              <a:t>. Addison-Wesley, 2000.</a:t>
            </a:r>
          </a:p>
          <a:p>
            <a:r>
              <a:rPr lang="en-US" sz="2200" dirty="0"/>
              <a:t>D. </a:t>
            </a:r>
            <a:r>
              <a:rPr lang="en-US" sz="2200" dirty="0" err="1"/>
              <a:t>Batory</a:t>
            </a:r>
            <a:r>
              <a:rPr lang="en-US" sz="2200" dirty="0"/>
              <a:t>. Feature Models, Grammars, and Propositional Formulas, In Proc. of Software Product Line Conference (SPLC), 2005</a:t>
            </a:r>
          </a:p>
          <a:p>
            <a:r>
              <a:rPr lang="de-DE" sz="2200" dirty="0"/>
              <a:t>Allgemeine Bücher zu Produktlinien:</a:t>
            </a:r>
          </a:p>
          <a:p>
            <a:pPr lvl="1"/>
            <a:r>
              <a:rPr lang="de-DE" sz="1900" dirty="0"/>
              <a:t>Sven Apel, Don </a:t>
            </a:r>
            <a:r>
              <a:rPr lang="de-DE" sz="1900" dirty="0" err="1"/>
              <a:t>Batory</a:t>
            </a:r>
            <a:r>
              <a:rPr lang="de-DE" sz="1900" dirty="0"/>
              <a:t>, Christian Kästner, </a:t>
            </a:r>
            <a:r>
              <a:rPr lang="de-DE" sz="1900" dirty="0" err="1"/>
              <a:t>and</a:t>
            </a:r>
            <a:r>
              <a:rPr lang="de-DE" sz="1900" dirty="0"/>
              <a:t> Gunter </a:t>
            </a:r>
            <a:r>
              <a:rPr lang="de-DE" sz="1900" dirty="0" err="1"/>
              <a:t>Saake</a:t>
            </a:r>
            <a:r>
              <a:rPr lang="de-DE" sz="1900" dirty="0"/>
              <a:t>. Feature-</a:t>
            </a:r>
            <a:r>
              <a:rPr lang="de-DE" sz="1900" dirty="0" err="1"/>
              <a:t>Oriented</a:t>
            </a:r>
            <a:r>
              <a:rPr lang="de-DE" sz="1900" dirty="0"/>
              <a:t> Software </a:t>
            </a:r>
            <a:r>
              <a:rPr lang="de-DE" sz="1900" dirty="0" err="1"/>
              <a:t>Product</a:t>
            </a:r>
            <a:r>
              <a:rPr lang="de-DE" sz="1900" dirty="0"/>
              <a:t> </a:t>
            </a:r>
            <a:r>
              <a:rPr lang="de-DE" sz="1900" dirty="0" err="1"/>
              <a:t>Lines</a:t>
            </a:r>
            <a:r>
              <a:rPr lang="de-DE" sz="1900" dirty="0"/>
              <a:t>: </a:t>
            </a:r>
            <a:r>
              <a:rPr lang="de-DE" sz="1900" dirty="0" err="1"/>
              <a:t>Concepts</a:t>
            </a:r>
            <a:r>
              <a:rPr lang="de-DE" sz="1900" dirty="0"/>
              <a:t> </a:t>
            </a:r>
            <a:r>
              <a:rPr lang="de-DE" sz="1900" dirty="0" err="1"/>
              <a:t>and</a:t>
            </a:r>
            <a:r>
              <a:rPr lang="de-DE" sz="1900" dirty="0"/>
              <a:t> </a:t>
            </a:r>
            <a:r>
              <a:rPr lang="de-DE" sz="1900" dirty="0" err="1"/>
              <a:t>Implementation</a:t>
            </a:r>
            <a:r>
              <a:rPr lang="de-DE" sz="1900" dirty="0"/>
              <a:t>. Springer-Verlag, 2013. 308 </a:t>
            </a:r>
            <a:r>
              <a:rPr lang="de-DE" sz="1900" dirty="0" err="1"/>
              <a:t>pages</a:t>
            </a:r>
            <a:r>
              <a:rPr lang="de-DE" sz="1900" dirty="0"/>
              <a:t>, ISBN 978-3-642-37520-0, </a:t>
            </a:r>
            <a:r>
              <a:rPr lang="de-DE" sz="1900" dirty="0" err="1"/>
              <a:t>text</a:t>
            </a:r>
            <a:r>
              <a:rPr lang="de-DE" sz="1900" dirty="0"/>
              <a:t> </a:t>
            </a:r>
            <a:r>
              <a:rPr lang="de-DE" sz="1900" dirty="0" err="1"/>
              <a:t>book</a:t>
            </a:r>
            <a:r>
              <a:rPr lang="de-DE" sz="1900" dirty="0"/>
              <a:t> </a:t>
            </a:r>
            <a:r>
              <a:rPr lang="de-DE" sz="1900" dirty="0" err="1"/>
              <a:t>to</a:t>
            </a:r>
            <a:r>
              <a:rPr lang="de-DE" sz="1900" dirty="0"/>
              <a:t> </a:t>
            </a:r>
            <a:r>
              <a:rPr lang="de-DE" sz="1900" dirty="0" err="1"/>
              <a:t>appear</a:t>
            </a:r>
            <a:r>
              <a:rPr lang="de-DE" sz="1900" dirty="0"/>
              <a:t> May 31, 2013.</a:t>
            </a:r>
          </a:p>
          <a:p>
            <a:pPr lvl="1"/>
            <a:r>
              <a:rPr lang="de-DE" sz="1900" dirty="0"/>
              <a:t>P. Clements, L. Northrop, </a:t>
            </a:r>
            <a:r>
              <a:rPr lang="en-US" sz="1900" dirty="0"/>
              <a:t>Software Product Lines : Practices and Patterns</a:t>
            </a:r>
            <a:r>
              <a:rPr lang="de-DE" sz="1900" dirty="0"/>
              <a:t>, Addison-Wesley, 2002</a:t>
            </a:r>
          </a:p>
          <a:p>
            <a:pPr lvl="1"/>
            <a:r>
              <a:rPr lang="en-US" sz="1900" dirty="0"/>
              <a:t>K. Pohl, G. </a:t>
            </a:r>
            <a:r>
              <a:rPr lang="en-US" sz="1900" dirty="0" err="1"/>
              <a:t>Böckle</a:t>
            </a:r>
            <a:r>
              <a:rPr lang="en-US" sz="1900" dirty="0"/>
              <a:t>, F. van </a:t>
            </a:r>
            <a:r>
              <a:rPr lang="en-US" sz="1900" dirty="0" err="1"/>
              <a:t>der</a:t>
            </a:r>
            <a:r>
              <a:rPr lang="en-US" sz="1900" dirty="0"/>
              <a:t> Linden, Software Product Line Engineering: Foundations, Principles, and Techniques, Springer, 2005</a:t>
            </a:r>
            <a:endParaRPr lang="de-DE" sz="19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Literatur II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>
              <a:defRPr/>
            </a:pPr>
            <a:r>
              <a:rPr lang="de-DE" sz="2400" dirty="0"/>
              <a:t>D. </a:t>
            </a:r>
            <a:r>
              <a:rPr lang="de-DE" sz="2400" dirty="0" err="1"/>
              <a:t>Batory</a:t>
            </a:r>
            <a:r>
              <a:rPr lang="de-DE" sz="2400" dirty="0"/>
              <a:t>, J. N. </a:t>
            </a:r>
            <a:r>
              <a:rPr lang="de-DE" sz="2400" dirty="0" err="1"/>
              <a:t>Sarvela</a:t>
            </a:r>
            <a:r>
              <a:rPr lang="de-DE" sz="2400" dirty="0"/>
              <a:t>, </a:t>
            </a:r>
            <a:r>
              <a:rPr lang="de-DE" sz="2400" dirty="0" err="1"/>
              <a:t>and</a:t>
            </a:r>
            <a:r>
              <a:rPr lang="de-DE" sz="2400" dirty="0"/>
              <a:t> A. </a:t>
            </a:r>
            <a:r>
              <a:rPr lang="de-DE" sz="2400" dirty="0" err="1"/>
              <a:t>Rauschmayer</a:t>
            </a:r>
            <a:r>
              <a:rPr lang="de-DE" sz="2400" dirty="0"/>
              <a:t>. </a:t>
            </a:r>
            <a:r>
              <a:rPr lang="de-DE" sz="2400" dirty="0" err="1"/>
              <a:t>Scaling</a:t>
            </a:r>
            <a:r>
              <a:rPr lang="de-DE" sz="2400" dirty="0"/>
              <a:t> </a:t>
            </a:r>
            <a:r>
              <a:rPr lang="de-DE" sz="2400" dirty="0" err="1"/>
              <a:t>Step</a:t>
            </a:r>
            <a:r>
              <a:rPr lang="de-DE" sz="2400" dirty="0"/>
              <a:t>-Wise </a:t>
            </a:r>
            <a:r>
              <a:rPr lang="de-DE" sz="2400" dirty="0" err="1"/>
              <a:t>Refinement</a:t>
            </a:r>
            <a:r>
              <a:rPr lang="de-DE" sz="2400" dirty="0"/>
              <a:t>. IEEE Transactions on Software Engineering, 30(6), 2004.</a:t>
            </a:r>
            <a:br>
              <a:rPr lang="de-DE" sz="2400" dirty="0"/>
            </a:br>
            <a:r>
              <a:rPr lang="de-DE" sz="2400" dirty="0"/>
              <a:t>[Vorstellung von AHEAD]</a:t>
            </a:r>
          </a:p>
          <a:p>
            <a:pPr marL="274320" indent="-274320">
              <a:defRPr/>
            </a:pPr>
            <a:r>
              <a:rPr lang="de-DE" sz="2400" dirty="0"/>
              <a:t>S. Apel, C. Kästner, </a:t>
            </a:r>
            <a:r>
              <a:rPr lang="de-DE" sz="2400" dirty="0" err="1"/>
              <a:t>and</a:t>
            </a:r>
            <a:r>
              <a:rPr lang="de-DE" sz="2400" dirty="0"/>
              <a:t> C. </a:t>
            </a:r>
            <a:r>
              <a:rPr lang="de-DE" sz="2400" dirty="0" err="1"/>
              <a:t>Lengauer</a:t>
            </a:r>
            <a:r>
              <a:rPr lang="de-DE" sz="2400" dirty="0"/>
              <a:t>. </a:t>
            </a:r>
            <a:r>
              <a:rPr lang="de-DE" sz="2400" dirty="0" err="1"/>
              <a:t>FeatureHouse</a:t>
            </a:r>
            <a:r>
              <a:rPr lang="de-DE" sz="2400" dirty="0"/>
              <a:t>: Language-Independent, </a:t>
            </a:r>
            <a:r>
              <a:rPr lang="de-DE" sz="2400" dirty="0" err="1"/>
              <a:t>Automated</a:t>
            </a:r>
            <a:r>
              <a:rPr lang="de-DE" sz="2400" dirty="0"/>
              <a:t> Software </a:t>
            </a:r>
            <a:r>
              <a:rPr lang="de-DE" sz="2400" dirty="0" err="1"/>
              <a:t>Composition</a:t>
            </a:r>
            <a:r>
              <a:rPr lang="de-DE" sz="2400" dirty="0"/>
              <a:t>. In </a:t>
            </a:r>
            <a:r>
              <a:rPr lang="de-DE" sz="2400" dirty="0" err="1"/>
              <a:t>Proc</a:t>
            </a:r>
            <a:r>
              <a:rPr lang="de-DE" sz="2400" dirty="0"/>
              <a:t>. </a:t>
            </a:r>
            <a:r>
              <a:rPr lang="de-DE" sz="2400" dirty="0" err="1"/>
              <a:t>Int‘l</a:t>
            </a:r>
            <a:r>
              <a:rPr lang="de-DE" sz="2400" dirty="0"/>
              <a:t> </a:t>
            </a:r>
            <a:r>
              <a:rPr lang="de-DE" sz="2400" dirty="0" err="1"/>
              <a:t>Conf</a:t>
            </a:r>
            <a:r>
              <a:rPr lang="de-DE" sz="2400" dirty="0"/>
              <a:t>. Software </a:t>
            </a:r>
            <a:r>
              <a:rPr lang="de-DE" sz="2400" dirty="0" err="1"/>
              <a:t>Software</a:t>
            </a:r>
            <a:r>
              <a:rPr lang="de-DE" sz="2400" dirty="0"/>
              <a:t> Engineering, 2009.</a:t>
            </a:r>
            <a:br>
              <a:rPr lang="de-DE" sz="2400" dirty="0"/>
            </a:br>
            <a:r>
              <a:rPr lang="de-DE" sz="2400" dirty="0"/>
              <a:t>[Überblick über FSTs und </a:t>
            </a:r>
            <a:r>
              <a:rPr lang="de-DE" sz="2400" dirty="0" err="1"/>
              <a:t>FeatureHouse</a:t>
            </a:r>
            <a:r>
              <a:rPr lang="de-DE" sz="2400" dirty="0"/>
              <a:t>]</a:t>
            </a:r>
          </a:p>
          <a:p>
            <a:pPr>
              <a:defRPr/>
            </a:pPr>
            <a:r>
              <a:rPr lang="de-DE" sz="2400" dirty="0"/>
              <a:t>S. Apel, C. </a:t>
            </a:r>
            <a:r>
              <a:rPr lang="de-DE" sz="2400" dirty="0" err="1"/>
              <a:t>Lengauer</a:t>
            </a:r>
            <a:r>
              <a:rPr lang="de-DE" sz="2400" dirty="0"/>
              <a:t>, B. Möller, </a:t>
            </a:r>
            <a:r>
              <a:rPr lang="de-DE" sz="2400" dirty="0" err="1"/>
              <a:t>and</a:t>
            </a:r>
            <a:r>
              <a:rPr lang="de-DE" sz="2400" dirty="0"/>
              <a:t> C. Kästner. </a:t>
            </a:r>
            <a:r>
              <a:rPr lang="en-US" sz="2400" dirty="0"/>
              <a:t>An Algebraic Foundation for Automatic Feature-Based Program Synthesis</a:t>
            </a:r>
            <a:r>
              <a:rPr lang="de-DE" sz="2400" dirty="0"/>
              <a:t>. Science </a:t>
            </a:r>
            <a:r>
              <a:rPr lang="de-DE" sz="2400" dirty="0" err="1"/>
              <a:t>of</a:t>
            </a:r>
            <a:r>
              <a:rPr lang="de-DE" sz="2400" dirty="0"/>
              <a:t> Computer </a:t>
            </a:r>
            <a:r>
              <a:rPr lang="de-DE" sz="2400" dirty="0" err="1"/>
              <a:t>Programming</a:t>
            </a:r>
            <a:r>
              <a:rPr lang="de-DE" sz="2400" dirty="0"/>
              <a:t>, 2010. </a:t>
            </a:r>
            <a:br>
              <a:rPr lang="de-DE" sz="2400" dirty="0"/>
            </a:br>
            <a:r>
              <a:rPr lang="de-DE" sz="2400" dirty="0"/>
              <a:t>[Formalisierung &amp; Feature-Algebra]</a:t>
            </a:r>
          </a:p>
        </p:txBody>
      </p:sp>
      <p:sp>
        <p:nvSpPr>
          <p:cNvPr id="10035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12EE4B8D-873E-4BBA-B83C-E988454C5681}" type="slidenum">
              <a:rPr lang="en-US" smtClean="0"/>
              <a:pPr/>
              <a:t>104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Welche konfigurierbaren Softwaresysteme kennen Sie?</a:t>
            </a:r>
          </a:p>
          <a:p>
            <a:pPr lvl="1"/>
            <a:r>
              <a:rPr lang="de-DE" dirty="0"/>
              <a:t>Nennen Sie Beispiele möglichst unterschiedlicher </a:t>
            </a:r>
            <a:r>
              <a:rPr lang="de-DE" dirty="0" smtClean="0"/>
              <a:t>Domänen</a:t>
            </a:r>
            <a:endParaRPr lang="de-DE" dirty="0"/>
          </a:p>
          <a:p>
            <a:pPr lvl="1"/>
            <a:r>
              <a:rPr lang="de-DE" dirty="0"/>
              <a:t>Erläutern Sie, warum die Konfigurierbarkeit dort eingeführt </a:t>
            </a:r>
            <a:r>
              <a:rPr lang="de-DE" dirty="0" smtClean="0"/>
              <a:t>wurde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Konfigurierbare SW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AT"/>
              <a:t>Features in Microsoft Office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773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1CDD28B4-CF64-42BB-9A68-8C5E307F91C6}" type="slidenum">
              <a:rPr lang="en-US" smtClean="0"/>
              <a:pPr>
                <a:buFont typeface="Times New Roman" charset="0"/>
                <a:buNone/>
              </a:pPr>
              <a:t>12</a:t>
            </a:fld>
            <a:endParaRPr lang="en-US"/>
          </a:p>
        </p:txBody>
      </p:sp>
      <p:pic>
        <p:nvPicPr>
          <p:cNvPr id="3277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1784" y="2230698"/>
            <a:ext cx="3456384" cy="298989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Linux-Kernel</a:t>
            </a:r>
            <a:endParaRPr lang="de-DE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SzPct val="79000"/>
            </a:pPr>
            <a:r>
              <a:rPr lang="de-AT" sz="2800" dirty="0"/>
              <a:t>ca. 6.000.000 Zeilen Quelltext</a:t>
            </a:r>
          </a:p>
          <a:p>
            <a:pPr>
              <a:buClr>
                <a:schemeClr val="tx1"/>
              </a:buClr>
              <a:buSzPct val="79000"/>
            </a:pPr>
            <a:r>
              <a:rPr lang="de-AT" sz="2800" dirty="0"/>
              <a:t>Sehr weitgehend konfigurierbar</a:t>
            </a:r>
          </a:p>
          <a:p>
            <a:pPr lvl="1">
              <a:buClr>
                <a:schemeClr val="tx1"/>
              </a:buClr>
              <a:buSzPct val="79000"/>
            </a:pPr>
            <a:r>
              <a:rPr lang="de-AT" dirty="0"/>
              <a:t>&gt; 10.000 Konfigurationsoptionen! (x86, 64bit, …)</a:t>
            </a:r>
          </a:p>
          <a:p>
            <a:pPr lvl="1">
              <a:buClr>
                <a:schemeClr val="tx1"/>
              </a:buClr>
              <a:buSzPct val="79000"/>
            </a:pPr>
            <a:r>
              <a:rPr lang="de-AT" dirty="0"/>
              <a:t>Fast aller Quelltext ist „optional“</a:t>
            </a:r>
          </a:p>
          <a:p>
            <a:pPr>
              <a:buClr>
                <a:schemeClr val="tx1"/>
              </a:buClr>
              <a:buSzPct val="79000"/>
            </a:pPr>
            <a:endParaRPr lang="de-AT" sz="28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04312" y="2060849"/>
            <a:ext cx="2288602" cy="2519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2"/>
          <p:cNvPicPr>
            <a:picLocks noChangeAspect="1" noChangeArrowheads="1"/>
          </p:cNvPicPr>
          <p:nvPr/>
        </p:nvPicPr>
        <p:blipFill>
          <a:blip r:embed="rId3" cstate="print"/>
          <a:srcRect t="10403" b="12061"/>
          <a:stretch>
            <a:fillRect/>
          </a:stretch>
        </p:blipFill>
        <p:spPr bwMode="auto">
          <a:xfrm>
            <a:off x="7751764" y="4437064"/>
            <a:ext cx="1844675" cy="143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19739" y="4220244"/>
            <a:ext cx="1882775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24339" y="4274914"/>
            <a:ext cx="1163637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75275" y="5453064"/>
            <a:ext cx="1873250" cy="140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03389" y="4292600"/>
            <a:ext cx="2390775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608888" y="2420939"/>
            <a:ext cx="2951162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3" name="Rectangle 12"/>
          <p:cNvSpPr/>
          <p:nvPr/>
        </p:nvSpPr>
        <p:spPr>
          <a:xfrm>
            <a:off x="6672263" y="4797426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1812131" y="1064770"/>
            <a:ext cx="2735263" cy="14398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r>
              <a:rPr lang="de-DE" sz="3600" dirty="0"/>
              <a:t>Drucker-Firmware</a:t>
            </a:r>
          </a:p>
        </p:txBody>
      </p:sp>
      <p:sp>
        <p:nvSpPr>
          <p:cNvPr id="4" name="Rectangle 3"/>
          <p:cNvSpPr/>
          <p:nvPr/>
        </p:nvSpPr>
        <p:spPr>
          <a:xfrm>
            <a:off x="7464425" y="674689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4" name="Rectangle 13"/>
          <p:cNvSpPr/>
          <p:nvPr/>
        </p:nvSpPr>
        <p:spPr>
          <a:xfrm>
            <a:off x="1703388" y="4508501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151313" y="2636839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pic>
        <p:nvPicPr>
          <p:cNvPr id="3584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2038" y="2852739"/>
            <a:ext cx="1655762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088" y="4797426"/>
            <a:ext cx="165735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28025" y="2457450"/>
            <a:ext cx="1512888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56588" y="692150"/>
            <a:ext cx="15113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2" name="Picture 4"/>
          <p:cNvPicPr>
            <a:picLocks noChangeAspect="1" noChangeArrowheads="1"/>
          </p:cNvPicPr>
          <p:nvPr/>
        </p:nvPicPr>
        <p:blipFill>
          <a:blip r:embed="rId6" cstate="print"/>
          <a:srcRect t="11937" b="16443"/>
          <a:stretch>
            <a:fillRect/>
          </a:stretch>
        </p:blipFill>
        <p:spPr bwMode="auto">
          <a:xfrm>
            <a:off x="7248526" y="4851400"/>
            <a:ext cx="1871663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Spiele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867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F8F4F990-8FFF-44D4-8FA5-5A75CE873BC6}" type="slidenum">
              <a:rPr lang="en-US" smtClean="0"/>
              <a:pPr>
                <a:buFont typeface="Times New Roman" charset="0"/>
                <a:buNone/>
              </a:pPr>
              <a:t>15</a:t>
            </a:fld>
            <a:endParaRPr lang="en-US"/>
          </a:p>
        </p:txBody>
      </p: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4064" y="1484314"/>
            <a:ext cx="117157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2850" y="1341438"/>
            <a:ext cx="1238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5725" y="2852738"/>
            <a:ext cx="11811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88164" y="3068638"/>
            <a:ext cx="88582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24789" y="2781300"/>
            <a:ext cx="1163637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40688" y="4437063"/>
            <a:ext cx="1814512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47850" y="1196976"/>
            <a:ext cx="3240088" cy="286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35414" y="4149725"/>
            <a:ext cx="2224087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Konfigurierbare SW in der Industrie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74320" indent="-274320">
              <a:defRPr/>
            </a:pPr>
            <a:r>
              <a:rPr lang="de-DE" sz="2400" dirty="0"/>
              <a:t>HP: Druckertreiber/Firmware</a:t>
            </a:r>
          </a:p>
          <a:p>
            <a:pPr marL="274320" indent="-274320">
              <a:defRPr/>
            </a:pPr>
            <a:r>
              <a:rPr lang="de-DE" sz="2400" dirty="0"/>
              <a:t>Nokia: Mobiltelefon-Software, Browser</a:t>
            </a:r>
          </a:p>
          <a:p>
            <a:pPr marL="274320" indent="-274320">
              <a:defRPr/>
            </a:pPr>
            <a:r>
              <a:rPr lang="de-DE" sz="2400" dirty="0"/>
              <a:t>Phillips: High-End TVs, Medizintechnik, …</a:t>
            </a:r>
          </a:p>
          <a:p>
            <a:pPr marL="274320" indent="-274320">
              <a:defRPr/>
            </a:pPr>
            <a:r>
              <a:rPr lang="de-DE" sz="2400" dirty="0" err="1"/>
              <a:t>TomTom</a:t>
            </a:r>
            <a:r>
              <a:rPr lang="de-DE" sz="2400" dirty="0"/>
              <a:t>: eingebettete Navigationssysteme</a:t>
            </a:r>
          </a:p>
          <a:p>
            <a:pPr marL="274320" indent="-274320">
              <a:defRPr/>
            </a:pPr>
            <a:r>
              <a:rPr lang="de-DE" sz="2400" dirty="0" err="1"/>
              <a:t>Cummins</a:t>
            </a:r>
            <a:r>
              <a:rPr lang="de-DE" sz="2400" dirty="0"/>
              <a:t>: Dieselmotoren-Steuerungssoftware</a:t>
            </a:r>
          </a:p>
          <a:p>
            <a:pPr marL="274320" indent="-274320">
              <a:defRPr/>
            </a:pPr>
            <a:r>
              <a:rPr lang="de-DE" sz="2400" dirty="0"/>
              <a:t>LG: Aufzugsteuerungssoftware</a:t>
            </a:r>
          </a:p>
          <a:p>
            <a:pPr marL="274320" indent="-274320">
              <a:defRPr/>
            </a:pPr>
            <a:r>
              <a:rPr lang="de-DE" sz="2400" dirty="0"/>
              <a:t>Ericsson: </a:t>
            </a:r>
            <a:r>
              <a:rPr lang="de-DE" sz="2400" dirty="0" err="1"/>
              <a:t>Telecommunication</a:t>
            </a:r>
            <a:r>
              <a:rPr lang="de-DE" sz="2400" dirty="0"/>
              <a:t> </a:t>
            </a:r>
            <a:r>
              <a:rPr lang="de-DE" sz="2400" dirty="0" err="1"/>
              <a:t>switches</a:t>
            </a:r>
            <a:endParaRPr lang="de-DE" sz="2400" dirty="0"/>
          </a:p>
          <a:p>
            <a:pPr marL="274320" indent="-274320">
              <a:defRPr/>
            </a:pPr>
            <a:r>
              <a:rPr lang="de-DE" sz="2400" dirty="0"/>
              <a:t>General Motors: Powertrains</a:t>
            </a:r>
          </a:p>
          <a:p>
            <a:pPr marL="274320" indent="-274320">
              <a:defRPr/>
            </a:pPr>
            <a:r>
              <a:rPr lang="de-DE" sz="2400" dirty="0"/>
              <a:t>Viele weitere: Gasturbinen, </a:t>
            </a:r>
            <a:r>
              <a:rPr lang="de-DE" sz="2400" dirty="0" err="1"/>
              <a:t>train</a:t>
            </a:r>
            <a:r>
              <a:rPr lang="de-DE" sz="2400" dirty="0"/>
              <a:t> </a:t>
            </a:r>
            <a:r>
              <a:rPr lang="de-DE" sz="2400" dirty="0" err="1"/>
              <a:t>control</a:t>
            </a:r>
            <a:r>
              <a:rPr lang="de-DE" sz="2400" dirty="0"/>
              <a:t>, </a:t>
            </a:r>
            <a:r>
              <a:rPr lang="de-DE" sz="2400" dirty="0" err="1"/>
              <a:t>ship</a:t>
            </a:r>
            <a:r>
              <a:rPr lang="de-DE" sz="2400" dirty="0"/>
              <a:t> </a:t>
            </a:r>
            <a:r>
              <a:rPr lang="de-DE" sz="2400" dirty="0" err="1"/>
              <a:t>control</a:t>
            </a:r>
            <a:r>
              <a:rPr lang="de-DE" sz="2400" dirty="0"/>
              <a:t>, </a:t>
            </a:r>
            <a:r>
              <a:rPr lang="de-DE" sz="2400" dirty="0" err="1"/>
              <a:t>frequency</a:t>
            </a:r>
            <a:r>
              <a:rPr lang="de-DE" sz="2400" dirty="0"/>
              <a:t> </a:t>
            </a:r>
            <a:r>
              <a:rPr lang="de-DE" sz="2400" dirty="0" err="1"/>
              <a:t>converter</a:t>
            </a:r>
            <a:r>
              <a:rPr lang="de-DE" sz="2400" dirty="0"/>
              <a:t>, </a:t>
            </a:r>
            <a:r>
              <a:rPr lang="de-DE" sz="2400" dirty="0" err="1"/>
              <a:t>internet</a:t>
            </a:r>
            <a:r>
              <a:rPr lang="de-DE" sz="2400" dirty="0"/>
              <a:t> </a:t>
            </a:r>
            <a:r>
              <a:rPr lang="de-DE" sz="2400" dirty="0" err="1"/>
              <a:t>payment</a:t>
            </a:r>
            <a:r>
              <a:rPr lang="de-DE" sz="2400" dirty="0"/>
              <a:t> </a:t>
            </a:r>
            <a:r>
              <a:rPr lang="de-DE" sz="2400" dirty="0" err="1"/>
              <a:t>gateway</a:t>
            </a:r>
            <a:r>
              <a:rPr lang="de-DE" sz="2400" dirty="0"/>
              <a:t>, </a:t>
            </a:r>
            <a:r>
              <a:rPr lang="de-DE" sz="2400" dirty="0" err="1"/>
              <a:t>helicopter</a:t>
            </a:r>
            <a:r>
              <a:rPr lang="de-DE" sz="2400" dirty="0"/>
              <a:t> </a:t>
            </a:r>
            <a:r>
              <a:rPr lang="de-DE" sz="2400" dirty="0" err="1"/>
              <a:t>avionics</a:t>
            </a:r>
            <a:r>
              <a:rPr lang="de-DE" sz="2400" dirty="0"/>
              <a:t> </a:t>
            </a:r>
            <a:r>
              <a:rPr lang="de-DE" sz="2400" dirty="0" err="1"/>
              <a:t>software</a:t>
            </a:r>
            <a:r>
              <a:rPr lang="de-DE" sz="2400" dirty="0"/>
              <a:t>, …</a:t>
            </a:r>
          </a:p>
        </p:txBody>
      </p:sp>
      <p:sp>
        <p:nvSpPr>
          <p:cNvPr id="3789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491DA171-1B58-498F-9AB0-527335F5DC9B}" type="slidenum">
              <a:rPr lang="en-US" smtClean="0"/>
              <a:pPr>
                <a:buFont typeface="Times New Roman" charset="0"/>
                <a:buNone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504343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Herausforderungen</a:t>
            </a:r>
            <a:endParaRPr lang="de-DE" sz="4800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44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774826" y="800101"/>
            <a:ext cx="8027775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Times New Roman" pitchFamily="18" charset="0"/>
              <a:buNone/>
              <a:defRPr/>
            </a:pPr>
            <a:r>
              <a:rPr lang="de-DE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Variabilität = Komplexität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1064" y="1"/>
            <a:ext cx="2809875" cy="716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Einordnung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4295800" y="2780928"/>
            <a:ext cx="3528392" cy="3114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28048" y="2924944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prstClr val="white"/>
                </a:solidFill>
              </a:rPr>
              <a:t>Requirements</a:t>
            </a:r>
            <a:r>
              <a:rPr lang="de-DE" sz="2000" dirty="0">
                <a:solidFill>
                  <a:prstClr val="white"/>
                </a:solidFill>
              </a:rPr>
              <a:t> Engineering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7176120" y="4221088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Design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5015880" y="5229200"/>
            <a:ext cx="2088232" cy="72008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Implementierung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2927648" y="4221088"/>
            <a:ext cx="2088232" cy="7200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Testen</a:t>
            </a:r>
          </a:p>
        </p:txBody>
      </p:sp>
      <p:sp>
        <p:nvSpPr>
          <p:cNvPr id="13" name="Abgerundetes Rechteck 12"/>
          <p:cNvSpPr/>
          <p:nvPr/>
        </p:nvSpPr>
        <p:spPr>
          <a:xfrm>
            <a:off x="3575720" y="2924944"/>
            <a:ext cx="2088232" cy="7200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Wartung</a:t>
            </a:r>
          </a:p>
        </p:txBody>
      </p:sp>
      <p:cxnSp>
        <p:nvCxnSpPr>
          <p:cNvPr id="3" name="Gerade Verbindung mit Pfeil 2"/>
          <p:cNvCxnSpPr>
            <a:endCxn id="8" idx="0"/>
          </p:cNvCxnSpPr>
          <p:nvPr/>
        </p:nvCxnSpPr>
        <p:spPr>
          <a:xfrm>
            <a:off x="7572164" y="2492896"/>
            <a:ext cx="0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805" y="2132857"/>
            <a:ext cx="73818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4824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3476" y="0"/>
            <a:ext cx="8264525" cy="592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TextBox 3"/>
          <p:cNvSpPr txBox="1">
            <a:spLocks noChangeArrowheads="1"/>
          </p:cNvSpPr>
          <p:nvPr/>
        </p:nvSpPr>
        <p:spPr bwMode="auto">
          <a:xfrm>
            <a:off x="1774825" y="5229226"/>
            <a:ext cx="92900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2800"/>
              <a:t>eine maßgechneiderte Variante für</a:t>
            </a:r>
          </a:p>
          <a:p>
            <a:r>
              <a:rPr lang="de-DE" sz="4400"/>
              <a:t>jeden Menschen auf dem Planten</a:t>
            </a:r>
          </a:p>
        </p:txBody>
      </p:sp>
      <p:sp>
        <p:nvSpPr>
          <p:cNvPr id="44036" name="Rectangle 5"/>
          <p:cNvSpPr>
            <a:spLocks noChangeArrowheads="1"/>
          </p:cNvSpPr>
          <p:nvPr/>
        </p:nvSpPr>
        <p:spPr bwMode="auto">
          <a:xfrm>
            <a:off x="1893423" y="333376"/>
            <a:ext cx="255634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de-DE" sz="6000"/>
              <a:t>33</a:t>
            </a:r>
            <a:r>
              <a:rPr lang="de-DE" sz="5400"/>
              <a:t> </a:t>
            </a:r>
            <a:r>
              <a:rPr lang="de-DE" sz="3200"/>
              <a:t>Features</a:t>
            </a:r>
          </a:p>
        </p:txBody>
      </p:sp>
      <p:sp>
        <p:nvSpPr>
          <p:cNvPr id="44037" name="TextBox 6"/>
          <p:cNvSpPr txBox="1">
            <a:spLocks noChangeArrowheads="1"/>
          </p:cNvSpPr>
          <p:nvPr/>
        </p:nvSpPr>
        <p:spPr bwMode="auto">
          <a:xfrm>
            <a:off x="2714625" y="476250"/>
            <a:ext cx="153279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100"/>
              <a:t>optionale, unabhängige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9753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TextBox 3"/>
          <p:cNvSpPr txBox="1">
            <a:spLocks noChangeArrowheads="1"/>
          </p:cNvSpPr>
          <p:nvPr/>
        </p:nvSpPr>
        <p:spPr bwMode="auto">
          <a:xfrm>
            <a:off x="2782888" y="115888"/>
            <a:ext cx="7345362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320</a:t>
            </a:r>
            <a:r>
              <a:rPr lang="de-DE" sz="2800" dirty="0">
                <a:solidFill>
                  <a:schemeClr val="bg1"/>
                </a:solidFill>
              </a:rPr>
              <a:t> Features</a:t>
            </a:r>
          </a:p>
          <a:p>
            <a:endParaRPr lang="de-DE" sz="2800" dirty="0">
              <a:solidFill>
                <a:schemeClr val="bg1"/>
              </a:solidFill>
            </a:endParaRPr>
          </a:p>
          <a:p>
            <a:pPr algn="r"/>
            <a:r>
              <a:rPr lang="de-DE" sz="2800" dirty="0">
                <a:solidFill>
                  <a:schemeClr val="bg1"/>
                </a:solidFill>
              </a:rPr>
              <a:t>mehr Varianten als es</a:t>
            </a:r>
          </a:p>
          <a:p>
            <a:pPr algn="r"/>
            <a:r>
              <a:rPr lang="de-DE" sz="4400" dirty="0">
                <a:solidFill>
                  <a:schemeClr val="bg1"/>
                </a:solidFill>
              </a:rPr>
              <a:t>Atome im Universum gibt!</a:t>
            </a:r>
          </a:p>
        </p:txBody>
      </p:sp>
      <p:sp>
        <p:nvSpPr>
          <p:cNvPr id="45060" name="TextBox 4"/>
          <p:cNvSpPr txBox="1">
            <a:spLocks noChangeArrowheads="1"/>
          </p:cNvSpPr>
          <p:nvPr/>
        </p:nvSpPr>
        <p:spPr bwMode="auto">
          <a:xfrm>
            <a:off x="3941763" y="188914"/>
            <a:ext cx="141417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000"/>
              <a:t>optionale, unabhängige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88913"/>
            <a:ext cx="12954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4839" y="431800"/>
            <a:ext cx="2852737" cy="285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4" name="TextBox 3"/>
          <p:cNvSpPr txBox="1">
            <a:spLocks noChangeArrowheads="1"/>
          </p:cNvSpPr>
          <p:nvPr/>
        </p:nvSpPr>
        <p:spPr bwMode="auto">
          <a:xfrm rot="-480000">
            <a:off x="1840181" y="3041920"/>
            <a:ext cx="393011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8000"/>
              <a:t>2000 </a:t>
            </a:r>
            <a:r>
              <a:rPr lang="de-DE" sz="3200"/>
              <a:t>Features</a:t>
            </a:r>
          </a:p>
        </p:txBody>
      </p:sp>
      <p:pic>
        <p:nvPicPr>
          <p:cNvPr id="4608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5575" y="3811588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 rot="-472312">
            <a:off x="7754634" y="2568264"/>
            <a:ext cx="2781531" cy="1619564"/>
            <a:chOff x="3736255" y="4796537"/>
            <a:chExt cx="2781520" cy="1621069"/>
          </a:xfrm>
        </p:grpSpPr>
        <p:sp>
          <p:nvSpPr>
            <p:cNvPr id="46087" name="TextBox 5"/>
            <p:cNvSpPr txBox="1">
              <a:spLocks noChangeArrowheads="1"/>
            </p:cNvSpPr>
            <p:nvPr/>
          </p:nvSpPr>
          <p:spPr bwMode="auto">
            <a:xfrm>
              <a:off x="3736255" y="4796537"/>
              <a:ext cx="2781520" cy="13246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8000"/>
                <a:t>10000</a:t>
              </a:r>
              <a:endParaRPr lang="de-DE" sz="3200"/>
            </a:p>
          </p:txBody>
        </p:sp>
        <p:sp>
          <p:nvSpPr>
            <p:cNvPr id="46088" name="Rectangle 6"/>
            <p:cNvSpPr>
              <a:spLocks noChangeArrowheads="1"/>
            </p:cNvSpPr>
            <p:nvPr/>
          </p:nvSpPr>
          <p:spPr bwMode="auto">
            <a:xfrm>
              <a:off x="4609867" y="5832288"/>
              <a:ext cx="1620181" cy="585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3200"/>
                <a:t>Features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4951" y="-19050"/>
            <a:ext cx="9390063" cy="704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40251" y="7939"/>
            <a:ext cx="4976747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Times New Roman" pitchFamily="18" charset="0"/>
              <a:buNone/>
              <a:defRPr/>
            </a:pPr>
            <a:r>
              <a:rPr lang="de-DE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Korrektheit?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Alle Kombinationen sinnvoll?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131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249AF3B2-B3A5-4967-B66A-11073F70D3B8}" type="slidenum">
              <a:rPr lang="en-US" smtClean="0"/>
              <a:pPr>
                <a:buFont typeface="Times New Roman" charset="0"/>
                <a:buNone/>
              </a:pPr>
              <a:t>24</a:t>
            </a:fld>
            <a:endParaRPr lang="en-US" dirty="0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088" y="2060576"/>
            <a:ext cx="2254250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639" y="1628775"/>
            <a:ext cx="4503737" cy="394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608888" y="2420939"/>
            <a:ext cx="2951162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3" name="Rectangle 12"/>
          <p:cNvSpPr/>
          <p:nvPr/>
        </p:nvSpPr>
        <p:spPr>
          <a:xfrm>
            <a:off x="6672263" y="4797426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4" name="Rectangle 3"/>
          <p:cNvSpPr/>
          <p:nvPr/>
        </p:nvSpPr>
        <p:spPr>
          <a:xfrm>
            <a:off x="8615858" y="674689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4" name="Rectangle 13"/>
          <p:cNvSpPr/>
          <p:nvPr/>
        </p:nvSpPr>
        <p:spPr>
          <a:xfrm>
            <a:off x="1703388" y="4508501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151313" y="2636839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pic>
        <p:nvPicPr>
          <p:cNvPr id="4915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2038" y="2852739"/>
            <a:ext cx="1655762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088" y="4797426"/>
            <a:ext cx="165735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28025" y="2457450"/>
            <a:ext cx="1512888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08021" y="692150"/>
            <a:ext cx="15113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3" name="Picture 4"/>
          <p:cNvPicPr>
            <a:picLocks noChangeAspect="1" noChangeArrowheads="1"/>
          </p:cNvPicPr>
          <p:nvPr/>
        </p:nvPicPr>
        <p:blipFill>
          <a:blip r:embed="rId6" cstate="print"/>
          <a:srcRect t="11937" b="16443"/>
          <a:stretch>
            <a:fillRect/>
          </a:stretch>
        </p:blipFill>
        <p:spPr bwMode="auto">
          <a:xfrm>
            <a:off x="7248526" y="4851400"/>
            <a:ext cx="1871663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4" name="TextBox 15"/>
          <p:cNvSpPr txBox="1">
            <a:spLocks noChangeArrowheads="1"/>
          </p:cNvSpPr>
          <p:nvPr/>
        </p:nvSpPr>
        <p:spPr bwMode="auto">
          <a:xfrm>
            <a:off x="281704" y="1158705"/>
            <a:ext cx="69590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800" dirty="0"/>
              <a:t>Wiederverwendung bei der Implementierung?</a:t>
            </a:r>
          </a:p>
        </p:txBody>
      </p:sp>
      <p:sp>
        <p:nvSpPr>
          <p:cNvPr id="49165" name="TextBox 16"/>
          <p:cNvSpPr txBox="1">
            <a:spLocks noChangeArrowheads="1"/>
          </p:cNvSpPr>
          <p:nvPr/>
        </p:nvSpPr>
        <p:spPr bwMode="auto">
          <a:xfrm>
            <a:off x="8040689" y="4292600"/>
            <a:ext cx="23264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/>
              <a:t>Wo Fehler korrigieren?</a:t>
            </a:r>
          </a:p>
        </p:txBody>
      </p:sp>
      <p:pic>
        <p:nvPicPr>
          <p:cNvPr id="4916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16275" y="1989138"/>
            <a:ext cx="1570038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34772" y="620713"/>
            <a:ext cx="15716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91626" y="3141663"/>
            <a:ext cx="15716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35639" y="4652963"/>
            <a:ext cx="15716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7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1" y="3860800"/>
            <a:ext cx="15716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28035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Features…</a:t>
            </a:r>
            <a:endParaRPr lang="de-DE" sz="4800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86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Beobachtung: Software-Systeme haben Ähnlichkeiten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48131" name="Picture 3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76" y="2312988"/>
            <a:ext cx="9366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50" y="3789363"/>
            <a:ext cx="1168400" cy="191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4149726"/>
            <a:ext cx="1366838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64" y="4184651"/>
            <a:ext cx="631825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089" y="4184651"/>
            <a:ext cx="1038225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6" name="Picture 8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4" y="2312988"/>
            <a:ext cx="9366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7" name="Picture 9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9" y="2312988"/>
            <a:ext cx="9366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8" name="Picture 10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939" y="2312988"/>
            <a:ext cx="9366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9" name="Picture 11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1" y="2312988"/>
            <a:ext cx="9366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0" name="Picture 12" descr="crashbobb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13" y="4041776"/>
            <a:ext cx="1943100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2316163" y="3176589"/>
            <a:ext cx="0" cy="7572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>
            <a:off x="4151313" y="3176589"/>
            <a:ext cx="0" cy="1081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48143" name="Line 15"/>
          <p:cNvSpPr>
            <a:spLocks noChangeShapeType="1"/>
          </p:cNvSpPr>
          <p:nvPr/>
        </p:nvSpPr>
        <p:spPr bwMode="auto">
          <a:xfrm>
            <a:off x="5949950" y="3176589"/>
            <a:ext cx="1588" cy="1081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48144" name="Line 16"/>
          <p:cNvSpPr>
            <a:spLocks noChangeShapeType="1"/>
          </p:cNvSpPr>
          <p:nvPr/>
        </p:nvSpPr>
        <p:spPr bwMode="auto">
          <a:xfrm>
            <a:off x="7932738" y="3176589"/>
            <a:ext cx="0" cy="1081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48145" name="Line 17"/>
          <p:cNvSpPr>
            <a:spLocks noChangeShapeType="1"/>
          </p:cNvSpPr>
          <p:nvPr/>
        </p:nvSpPr>
        <p:spPr bwMode="auto">
          <a:xfrm>
            <a:off x="9804400" y="3176589"/>
            <a:ext cx="0" cy="1081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48146" name="Text Box 18"/>
          <p:cNvSpPr txBox="1">
            <a:spLocks noChangeArrowheads="1"/>
          </p:cNvSpPr>
          <p:nvPr/>
        </p:nvSpPr>
        <p:spPr bwMode="auto">
          <a:xfrm>
            <a:off x="1815234" y="5516564"/>
            <a:ext cx="93677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Server</a:t>
            </a:r>
          </a:p>
        </p:txBody>
      </p:sp>
      <p:sp>
        <p:nvSpPr>
          <p:cNvPr id="48147" name="Text Box 19"/>
          <p:cNvSpPr txBox="1">
            <a:spLocks noChangeArrowheads="1"/>
          </p:cNvSpPr>
          <p:nvPr/>
        </p:nvSpPr>
        <p:spPr bwMode="auto">
          <a:xfrm>
            <a:off x="3489975" y="5521326"/>
            <a:ext cx="127981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Notebook</a:t>
            </a:r>
          </a:p>
        </p:txBody>
      </p:sp>
      <p:sp>
        <p:nvSpPr>
          <p:cNvPr id="48148" name="Text Box 20"/>
          <p:cNvSpPr txBox="1">
            <a:spLocks noChangeArrowheads="1"/>
          </p:cNvSpPr>
          <p:nvPr/>
        </p:nvSpPr>
        <p:spPr bwMode="auto">
          <a:xfrm>
            <a:off x="5155407" y="5521326"/>
            <a:ext cx="157797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Smartphone</a:t>
            </a:r>
          </a:p>
        </p:txBody>
      </p:sp>
      <p:sp>
        <p:nvSpPr>
          <p:cNvPr id="48149" name="Text Box 21"/>
          <p:cNvSpPr txBox="1">
            <a:spLocks noChangeArrowheads="1"/>
          </p:cNvSpPr>
          <p:nvPr/>
        </p:nvSpPr>
        <p:spPr bwMode="auto">
          <a:xfrm>
            <a:off x="7448992" y="5521326"/>
            <a:ext cx="994481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Sensor</a:t>
            </a:r>
          </a:p>
        </p:txBody>
      </p:sp>
      <p:sp>
        <p:nvSpPr>
          <p:cNvPr id="48150" name="Text Box 22"/>
          <p:cNvSpPr txBox="1">
            <a:spLocks noChangeArrowheads="1"/>
          </p:cNvSpPr>
          <p:nvPr/>
        </p:nvSpPr>
        <p:spPr bwMode="auto">
          <a:xfrm>
            <a:off x="9115672" y="5521326"/>
            <a:ext cx="1363171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Smartcard</a:t>
            </a:r>
          </a:p>
        </p:txBody>
      </p:sp>
      <p:sp>
        <p:nvSpPr>
          <p:cNvPr id="48151" name="Text Box 23"/>
          <p:cNvSpPr txBox="1">
            <a:spLocks noChangeArrowheads="1"/>
          </p:cNvSpPr>
          <p:nvPr/>
        </p:nvSpPr>
        <p:spPr bwMode="auto">
          <a:xfrm>
            <a:off x="1855320" y="1736726"/>
            <a:ext cx="10185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DBMS</a:t>
            </a:r>
            <a:r>
              <a:rPr lang="en-US" sz="2000" b="0" baseline="-20000">
                <a:solidFill>
                  <a:srgbClr val="0033CC"/>
                </a:solidFill>
              </a:rPr>
              <a:t>1</a:t>
            </a:r>
          </a:p>
        </p:txBody>
      </p:sp>
      <p:sp>
        <p:nvSpPr>
          <p:cNvPr id="48152" name="Text Box 24"/>
          <p:cNvSpPr txBox="1">
            <a:spLocks noChangeArrowheads="1"/>
          </p:cNvSpPr>
          <p:nvPr/>
        </p:nvSpPr>
        <p:spPr bwMode="auto">
          <a:xfrm>
            <a:off x="3701583" y="1741489"/>
            <a:ext cx="10185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DBMS</a:t>
            </a:r>
            <a:r>
              <a:rPr lang="en-US" sz="2000" b="0" baseline="-20000">
                <a:solidFill>
                  <a:srgbClr val="0033CC"/>
                </a:solidFill>
              </a:rPr>
              <a:t>2</a:t>
            </a:r>
          </a:p>
        </p:txBody>
      </p:sp>
      <p:sp>
        <p:nvSpPr>
          <p:cNvPr id="48153" name="Text Box 25"/>
          <p:cNvSpPr txBox="1">
            <a:spLocks noChangeArrowheads="1"/>
          </p:cNvSpPr>
          <p:nvPr/>
        </p:nvSpPr>
        <p:spPr bwMode="auto">
          <a:xfrm>
            <a:off x="5514508" y="1741489"/>
            <a:ext cx="10185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DBMS</a:t>
            </a:r>
            <a:r>
              <a:rPr lang="en-US" sz="2000" b="0" baseline="-20000">
                <a:solidFill>
                  <a:srgbClr val="0033CC"/>
                </a:solidFill>
              </a:rPr>
              <a:t>3</a:t>
            </a:r>
          </a:p>
        </p:txBody>
      </p:sp>
      <p:sp>
        <p:nvSpPr>
          <p:cNvPr id="48154" name="Text Box 26"/>
          <p:cNvSpPr txBox="1">
            <a:spLocks noChangeArrowheads="1"/>
          </p:cNvSpPr>
          <p:nvPr/>
        </p:nvSpPr>
        <p:spPr bwMode="auto">
          <a:xfrm>
            <a:off x="7459195" y="1741489"/>
            <a:ext cx="10185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DBMS</a:t>
            </a:r>
            <a:r>
              <a:rPr lang="en-US" sz="2000" b="0" baseline="-20000">
                <a:solidFill>
                  <a:srgbClr val="0033CC"/>
                </a:solidFill>
              </a:rPr>
              <a:t>4</a:t>
            </a:r>
          </a:p>
        </p:txBody>
      </p:sp>
      <p:sp>
        <p:nvSpPr>
          <p:cNvPr id="48155" name="Text Box 27"/>
          <p:cNvSpPr txBox="1">
            <a:spLocks noChangeArrowheads="1"/>
          </p:cNvSpPr>
          <p:nvPr/>
        </p:nvSpPr>
        <p:spPr bwMode="auto">
          <a:xfrm>
            <a:off x="9367370" y="1741489"/>
            <a:ext cx="10185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DBMS</a:t>
            </a:r>
            <a:r>
              <a:rPr lang="en-US" sz="2000" b="0" baseline="-20000">
                <a:solidFill>
                  <a:srgbClr val="0033CC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91523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Idee: Ermögliche Wiederverwendung und Variabilität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1772816"/>
            <a:ext cx="57150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619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Features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Was ist ein Feature? </a:t>
            </a:r>
          </a:p>
          <a:p>
            <a:pPr lvl="1" eaLnBrk="1" hangingPunct="1"/>
            <a:r>
              <a:rPr lang="de-DE" dirty="0"/>
              <a:t>Sichtbares Verhalten oder Eigenschaft eines Systems</a:t>
            </a:r>
          </a:p>
          <a:p>
            <a:pPr lvl="1" eaLnBrk="1" hangingPunct="1"/>
            <a:r>
              <a:rPr lang="de-DE" dirty="0"/>
              <a:t>…dass optional oder </a:t>
            </a:r>
            <a:r>
              <a:rPr lang="de-DE" dirty="0" smtClean="0"/>
              <a:t>alternativ </a:t>
            </a:r>
            <a:r>
              <a:rPr lang="de-DE" dirty="0"/>
              <a:t>zu anderen Features sein kann</a:t>
            </a:r>
          </a:p>
          <a:p>
            <a:pPr eaLnBrk="1" hangingPunct="1"/>
            <a:r>
              <a:rPr lang="de-DE" dirty="0"/>
              <a:t>Features repräsentieren Gemeinsamkeiten und Unterschiede von Software-Systemen</a:t>
            </a:r>
          </a:p>
          <a:p>
            <a:pPr eaLnBrk="1" hangingPunct="1"/>
            <a:endParaRPr lang="de-DE" dirty="0"/>
          </a:p>
          <a:p>
            <a:pPr lvl="1" eaLnBrk="1" hangingPunct="1"/>
            <a:endParaRPr lang="de-DE" dirty="0"/>
          </a:p>
          <a:p>
            <a:pPr lvl="1" eaLnBrk="1" hangingPunct="1"/>
            <a:endParaRPr lang="de-DE" dirty="0"/>
          </a:p>
          <a:p>
            <a:pPr lvl="1" eaLnBrk="1" hangingPunct="1"/>
            <a:endParaRPr lang="de-DE" dirty="0"/>
          </a:p>
          <a:p>
            <a:pPr lvl="1" eaLnBrk="1" hangingPunct="1"/>
            <a:endParaRPr lang="de-DE" dirty="0"/>
          </a:p>
          <a:p>
            <a:pPr lvl="1" eaLnBrk="1" hangingPunct="1"/>
            <a:endParaRPr lang="de-DE" dirty="0"/>
          </a:p>
          <a:p>
            <a:pPr lvl="1" eaLnBrk="1" hangingPunct="1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50180" name="Picture 4" descr="hai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1" y="4608513"/>
            <a:ext cx="6127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" descr="helm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789" y="4508500"/>
            <a:ext cx="585787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6" descr="vis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239" y="5076825"/>
            <a:ext cx="6762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4" y="4329113"/>
            <a:ext cx="2268537" cy="196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4" name="Picture 8" descr="hair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39" y="5545139"/>
            <a:ext cx="649287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5" name="Picture 9" descr="helmet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5508625"/>
            <a:ext cx="6492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2298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Inhalt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Probleme bei der Entwicklung konfigurierbarer Software</a:t>
            </a:r>
          </a:p>
          <a:p>
            <a:r>
              <a:rPr lang="de-DE" dirty="0"/>
              <a:t>State-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-Art Ansätze</a:t>
            </a:r>
          </a:p>
          <a:p>
            <a:pPr lvl="1"/>
            <a:r>
              <a:rPr lang="de-DE" dirty="0"/>
              <a:t>Wie funktionieren sie?</a:t>
            </a:r>
          </a:p>
          <a:p>
            <a:pPr lvl="1"/>
            <a:r>
              <a:rPr lang="de-DE" dirty="0"/>
              <a:t>Was sind ihre Schwächen?</a:t>
            </a:r>
          </a:p>
          <a:p>
            <a:r>
              <a:rPr lang="de-DE" dirty="0"/>
              <a:t>Grenzen derzeitiger Techniken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Featureauswahl</a:t>
            </a:r>
            <a:r>
              <a:rPr lang="en-US" dirty="0"/>
              <a:t> II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9" y="2852738"/>
            <a:ext cx="3348037" cy="208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6868690" y="3341688"/>
            <a:ext cx="181822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7952345" y="2691350"/>
            <a:ext cx="3290494" cy="22489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Figure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2000" b="0" i="1" dirty="0">
              <a:solidFill>
                <a:schemeClr val="tx1"/>
              </a:solidFill>
              <a:latin typeface="OpenSymbol" pitchFamily="2" charset="0"/>
              <a:cs typeface="Times New Roman" pitchFamily="18" charset="0"/>
              <a:sym typeface="SymbolPS" pitchFamily="18" charset="2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Figure</a:t>
            </a:r>
            <a:r>
              <a:rPr lang="en-US" sz="2000" b="0" dirty="0">
                <a:solidFill>
                  <a:schemeClr val="tx1"/>
                </a:solidFill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⇔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BaseFigure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1400" b="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Figure</a:t>
            </a:r>
            <a:r>
              <a:rPr lang="en-US" sz="2000" b="0" dirty="0">
                <a:solidFill>
                  <a:schemeClr val="tx1"/>
                </a:solidFill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⇔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Hair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v 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Helmet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2000" b="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PS" pitchFamily="18" charset="2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Hair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⇔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Short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v 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Long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2000" b="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PS" pitchFamily="18" charset="2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Helmet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⇔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Plain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v </a:t>
            </a:r>
            <a:r>
              <a:rPr lang="en-US" sz="2000" b="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StarWars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2000" b="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PS" pitchFamily="18" charset="2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Visor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⇒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Figure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2000" b="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Visor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⇒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Helmet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52231" name="AutoShape 7"/>
          <p:cNvSpPr>
            <a:spLocks noChangeArrowheads="1"/>
          </p:cNvSpPr>
          <p:nvPr/>
        </p:nvSpPr>
        <p:spPr bwMode="auto">
          <a:xfrm>
            <a:off x="6042886" y="3251870"/>
            <a:ext cx="1241849" cy="737996"/>
          </a:xfrm>
          <a:prstGeom prst="leftRightArrow">
            <a:avLst>
              <a:gd name="adj1" fmla="val 50000"/>
              <a:gd name="adj2" fmla="val 22706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183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Produkte und Produktlinien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Produkt (</a:t>
            </a:r>
            <a:r>
              <a:rPr lang="de-DE" dirty="0" err="1"/>
              <a:t>a.k.a</a:t>
            </a:r>
            <a:r>
              <a:rPr lang="de-DE" dirty="0"/>
              <a:t>. Variante) </a:t>
            </a:r>
            <a:r>
              <a:rPr lang="de-DE" dirty="0">
                <a:sym typeface="Wingdings" pitchFamily="2" charset="2"/>
              </a:rPr>
              <a:t> valide </a:t>
            </a:r>
            <a:r>
              <a:rPr lang="de-DE" dirty="0" err="1">
                <a:sym typeface="Wingdings" pitchFamily="2" charset="2"/>
              </a:rPr>
              <a:t>Featureauswahl</a:t>
            </a:r>
            <a:endParaRPr lang="de-DE" dirty="0">
              <a:sym typeface="Wingdings" pitchFamily="2" charset="2"/>
            </a:endParaRPr>
          </a:p>
          <a:p>
            <a:pPr eaLnBrk="1" hangingPunct="1"/>
            <a:endParaRPr lang="de-DE" dirty="0">
              <a:sym typeface="Wingdings" pitchFamily="2" charset="2"/>
            </a:endParaRPr>
          </a:p>
          <a:p>
            <a:pPr eaLnBrk="1" hangingPunct="1"/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pPr eaLnBrk="1" hangingPunct="1"/>
            <a:r>
              <a:rPr lang="de-DE" dirty="0">
                <a:sym typeface="Wingdings" pitchFamily="2" charset="2"/>
              </a:rPr>
              <a:t>Produktlinie  Menge von gültigen </a:t>
            </a:r>
            <a:r>
              <a:rPr lang="de-DE" dirty="0" err="1" smtClean="0">
                <a:sym typeface="Wingdings" pitchFamily="2" charset="2"/>
              </a:rPr>
              <a:t>Featureauswahlen</a:t>
            </a:r>
            <a:r>
              <a:rPr lang="de-DE" dirty="0" smtClean="0">
                <a:sym typeface="Wingdings" pitchFamily="2" charset="2"/>
              </a:rPr>
              <a:t> </a:t>
            </a:r>
            <a:r>
              <a:rPr lang="de-DE" dirty="0">
                <a:sym typeface="Wingdings" pitchFamily="2" charset="2"/>
              </a:rPr>
              <a:t>in einer Domäne</a:t>
            </a:r>
          </a:p>
          <a:p>
            <a:pPr eaLnBrk="1" hangingPunct="1"/>
            <a:endParaRPr lang="de-DE" dirty="0">
              <a:sym typeface="Wingdings" pitchFamily="2" charset="2"/>
            </a:endParaRPr>
          </a:p>
          <a:p>
            <a:pPr eaLnBrk="1" hangingPunct="1"/>
            <a:endParaRPr lang="de-DE" dirty="0">
              <a:sym typeface="Wingdings" pitchFamily="2" charset="2"/>
            </a:endParaRPr>
          </a:p>
          <a:p>
            <a:pPr eaLnBrk="1" hangingPunct="1"/>
            <a:endParaRPr lang="de-DE" dirty="0">
              <a:sym typeface="Wingdings" pitchFamily="2" charset="2"/>
            </a:endParaRPr>
          </a:p>
          <a:p>
            <a:pPr eaLnBrk="1" hangingPunct="1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53252" name="Picture 4" descr="v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8" y="26659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5" descr="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51" y="2665988"/>
            <a:ext cx="9048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Picture 6" descr="v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6659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5" name="Picture 7" descr="v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26659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6" name="Picture 8" descr="v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725" y="26659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163" y="4360118"/>
            <a:ext cx="285750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663" y="5410201"/>
            <a:ext cx="627062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5394325"/>
            <a:ext cx="736600" cy="73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4689476"/>
            <a:ext cx="698500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61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950" y="4667250"/>
            <a:ext cx="7556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62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650" y="5357814"/>
            <a:ext cx="812800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63" name="Text Box 15"/>
          <p:cNvSpPr txBox="1">
            <a:spLocks noChangeArrowheads="1"/>
          </p:cNvSpPr>
          <p:nvPr/>
        </p:nvSpPr>
        <p:spPr bwMode="auto">
          <a:xfrm>
            <a:off x="5121579" y="4851401"/>
            <a:ext cx="694719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4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53264" name="Text Box 16"/>
          <p:cNvSpPr txBox="1">
            <a:spLocks noChangeArrowheads="1"/>
          </p:cNvSpPr>
          <p:nvPr/>
        </p:nvSpPr>
        <p:spPr bwMode="auto">
          <a:xfrm>
            <a:off x="9904717" y="4851401"/>
            <a:ext cx="694719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4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354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0" tIns="31752" rIns="0" bIns="0" rtlCol="0" anchor="ctr">
            <a:noAutofit/>
          </a:bodyPr>
          <a:lstStyle/>
          <a:p>
            <a:pPr defTabSz="449263">
              <a:tabLst>
                <a:tab pos="0" algn="l"/>
                <a:tab pos="760413" algn="l"/>
                <a:tab pos="1522413" algn="l"/>
                <a:tab pos="2286000" algn="l"/>
                <a:tab pos="3046413" algn="l"/>
                <a:tab pos="3808413" algn="l"/>
                <a:tab pos="4572000" algn="l"/>
                <a:tab pos="5332413" algn="l"/>
                <a:tab pos="6094413" algn="l"/>
                <a:tab pos="6858000" algn="l"/>
                <a:tab pos="7618413" algn="l"/>
                <a:tab pos="8380413" algn="l"/>
                <a:tab pos="9144000" algn="l"/>
                <a:tab pos="9904413" algn="l"/>
                <a:tab pos="10666413" algn="l"/>
              </a:tabLst>
            </a:pPr>
            <a:r>
              <a:rPr lang="de-DE"/>
              <a:t>Domain Engineering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2207568" y="2272156"/>
            <a:ext cx="7740650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 typeface="Times New Roman" pitchFamily="18" charset="0"/>
              <a:buNone/>
            </a:pPr>
            <a:r>
              <a:rPr lang="en-US" sz="2800" b="0" i="1" dirty="0">
                <a:solidFill>
                  <a:srgbClr val="000000"/>
                </a:solidFill>
              </a:rPr>
              <a:t>[...] is the activity of collecting, organizing, and storing past experience in building systems [...] in a particular domain in the form of reusable assets [...], as well as providing an adequate means for reusing these assets (i.e., retrieval, qualification, dissemination, adaptation, assembly, and so on) when building new systems.</a:t>
            </a: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5340351" y="5795964"/>
            <a:ext cx="4856163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7932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 typeface="Times New Roman" pitchFamily="18" charset="0"/>
              <a:buNone/>
            </a:pPr>
            <a:r>
              <a:rPr lang="de-DE" sz="2600" b="0">
                <a:solidFill>
                  <a:srgbClr val="000000"/>
                </a:solidFill>
              </a:rPr>
              <a:t>K. Czarnecki and U. Eisenecker</a:t>
            </a:r>
          </a:p>
        </p:txBody>
      </p:sp>
    </p:spTree>
    <p:extLst>
      <p:ext uri="{BB962C8B-B14F-4D97-AF65-F5344CB8AC3E}">
        <p14:creationId xmlns:p14="http://schemas.microsoft.com/office/powerpoint/2010/main" val="18313583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0" tIns="31752" rIns="0" bIns="0" rtlCol="0" anchor="ctr">
            <a:noAutofit/>
          </a:bodyPr>
          <a:lstStyle/>
          <a:p>
            <a:pPr defTabSz="449263">
              <a:tabLst>
                <a:tab pos="0" algn="l"/>
                <a:tab pos="760413" algn="l"/>
                <a:tab pos="1522413" algn="l"/>
                <a:tab pos="2286000" algn="l"/>
                <a:tab pos="3046413" algn="l"/>
                <a:tab pos="3808413" algn="l"/>
                <a:tab pos="4572000" algn="l"/>
                <a:tab pos="5332413" algn="l"/>
                <a:tab pos="6094413" algn="l"/>
                <a:tab pos="6858000" algn="l"/>
                <a:tab pos="7618413" algn="l"/>
                <a:tab pos="8380413" algn="l"/>
                <a:tab pos="9144000" algn="l"/>
                <a:tab pos="9904413" algn="l"/>
                <a:tab pos="10666413" algn="l"/>
              </a:tabLst>
            </a:pPr>
            <a:r>
              <a:rPr lang="de-DE"/>
              <a:t>Application and Domain Engineering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4" y="1562101"/>
            <a:ext cx="7991475" cy="499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4546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Line 3"/>
          <p:cNvSpPr>
            <a:spLocks noChangeShapeType="1"/>
          </p:cNvSpPr>
          <p:nvPr/>
        </p:nvSpPr>
        <p:spPr bwMode="auto">
          <a:xfrm flipV="1">
            <a:off x="3216275" y="2314575"/>
            <a:ext cx="0" cy="3600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3" name="Line 4"/>
          <p:cNvSpPr>
            <a:spLocks noChangeShapeType="1"/>
          </p:cNvSpPr>
          <p:nvPr/>
        </p:nvSpPr>
        <p:spPr bwMode="auto">
          <a:xfrm>
            <a:off x="3216275" y="5915025"/>
            <a:ext cx="53276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4" name="Text Box 5"/>
          <p:cNvSpPr txBox="1">
            <a:spLocks noChangeArrowheads="1"/>
          </p:cNvSpPr>
          <p:nvPr/>
        </p:nvSpPr>
        <p:spPr bwMode="auto">
          <a:xfrm>
            <a:off x="8543925" y="5734050"/>
            <a:ext cx="13003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0" dirty="0">
                <a:solidFill>
                  <a:schemeClr val="tx1"/>
                </a:solidFill>
              </a:rPr>
              <a:t># </a:t>
            </a:r>
            <a:r>
              <a:rPr lang="en-US" b="0" dirty="0" err="1">
                <a:solidFill>
                  <a:schemeClr val="tx1"/>
                </a:solidFill>
              </a:rPr>
              <a:t>Produkte</a:t>
            </a:r>
            <a:endParaRPr lang="de-DE" b="0" dirty="0">
              <a:solidFill>
                <a:schemeClr val="tx1"/>
              </a:solidFill>
            </a:endParaRPr>
          </a:p>
        </p:txBody>
      </p:sp>
      <p:sp>
        <p:nvSpPr>
          <p:cNvPr id="56325" name="Text Box 6"/>
          <p:cNvSpPr txBox="1">
            <a:spLocks noChangeArrowheads="1"/>
          </p:cNvSpPr>
          <p:nvPr/>
        </p:nvSpPr>
        <p:spPr bwMode="auto">
          <a:xfrm>
            <a:off x="2187576" y="1773238"/>
            <a:ext cx="18646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0" dirty="0" err="1">
                <a:solidFill>
                  <a:schemeClr val="tx1"/>
                </a:solidFill>
              </a:rPr>
              <a:t>Aufwand</a:t>
            </a:r>
            <a:r>
              <a:rPr lang="en-US" b="0" dirty="0">
                <a:solidFill>
                  <a:schemeClr val="tx1"/>
                </a:solidFill>
              </a:rPr>
              <a:t>/</a:t>
            </a:r>
            <a:r>
              <a:rPr lang="en-US" b="0" dirty="0" err="1">
                <a:solidFill>
                  <a:schemeClr val="tx1"/>
                </a:solidFill>
              </a:rPr>
              <a:t>Kosten</a:t>
            </a:r>
            <a:endParaRPr lang="de-DE" b="0" dirty="0">
              <a:solidFill>
                <a:schemeClr val="tx1"/>
              </a:solidFill>
            </a:endParaRPr>
          </a:p>
        </p:txBody>
      </p:sp>
      <p:sp>
        <p:nvSpPr>
          <p:cNvPr id="56326" name="Line 7"/>
          <p:cNvSpPr>
            <a:spLocks noChangeShapeType="1"/>
          </p:cNvSpPr>
          <p:nvPr/>
        </p:nvSpPr>
        <p:spPr bwMode="auto">
          <a:xfrm flipV="1">
            <a:off x="3216276" y="2459039"/>
            <a:ext cx="5040313" cy="345598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327" name="Line 8"/>
          <p:cNvSpPr>
            <a:spLocks noChangeShapeType="1"/>
          </p:cNvSpPr>
          <p:nvPr/>
        </p:nvSpPr>
        <p:spPr bwMode="auto">
          <a:xfrm flipV="1">
            <a:off x="3216276" y="3970338"/>
            <a:ext cx="5040313" cy="6477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328" name="Text Box 9"/>
          <p:cNvSpPr txBox="1">
            <a:spLocks noChangeArrowheads="1"/>
          </p:cNvSpPr>
          <p:nvPr/>
        </p:nvSpPr>
        <p:spPr bwMode="auto">
          <a:xfrm>
            <a:off x="8365025" y="2025651"/>
            <a:ext cx="16722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Single-System</a:t>
            </a:r>
          </a:p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Development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29" name="Text Box 10"/>
          <p:cNvSpPr txBox="1">
            <a:spLocks noChangeArrowheads="1"/>
          </p:cNvSpPr>
          <p:nvPr/>
        </p:nvSpPr>
        <p:spPr bwMode="auto">
          <a:xfrm>
            <a:off x="8419619" y="3644901"/>
            <a:ext cx="15440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Product-Line</a:t>
            </a:r>
          </a:p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Development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0" name="Text Box 11"/>
          <p:cNvSpPr txBox="1">
            <a:spLocks noChangeArrowheads="1"/>
          </p:cNvSpPr>
          <p:nvPr/>
        </p:nvSpPr>
        <p:spPr bwMode="auto">
          <a:xfrm>
            <a:off x="3791660" y="59150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1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1" name="Text Box 12"/>
          <p:cNvSpPr txBox="1">
            <a:spLocks noChangeArrowheads="1"/>
          </p:cNvSpPr>
          <p:nvPr/>
        </p:nvSpPr>
        <p:spPr bwMode="auto">
          <a:xfrm>
            <a:off x="4510797" y="59150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2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2" name="Text Box 13"/>
          <p:cNvSpPr txBox="1">
            <a:spLocks noChangeArrowheads="1"/>
          </p:cNvSpPr>
          <p:nvPr/>
        </p:nvSpPr>
        <p:spPr bwMode="auto">
          <a:xfrm>
            <a:off x="5231522" y="59150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3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3" name="Text Box 14"/>
          <p:cNvSpPr txBox="1">
            <a:spLocks noChangeArrowheads="1"/>
          </p:cNvSpPr>
          <p:nvPr/>
        </p:nvSpPr>
        <p:spPr bwMode="auto">
          <a:xfrm>
            <a:off x="5952247" y="59150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4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4" name="Text Box 15"/>
          <p:cNvSpPr txBox="1">
            <a:spLocks noChangeArrowheads="1"/>
          </p:cNvSpPr>
          <p:nvPr/>
        </p:nvSpPr>
        <p:spPr bwMode="auto">
          <a:xfrm>
            <a:off x="6608976" y="5878513"/>
            <a:ext cx="4154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…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5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Entwicklungsaufwand und -kosten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4674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185" y="2474005"/>
            <a:ext cx="8289925" cy="352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4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Beispiel</a:t>
            </a:r>
            <a:r>
              <a:rPr lang="en-US" dirty="0"/>
              <a:t>: Berkeley DB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451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err="1"/>
              <a:t>Featureauswahl</a:t>
            </a:r>
            <a:endParaRPr lang="de-DE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Oft ist nur eine Teilmenge aller Kombinationen von Features gültig / sinnvoll</a:t>
            </a:r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4181877" y="6333178"/>
            <a:ext cx="2389670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8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Visor</a:t>
            </a:r>
            <a:r>
              <a:rPr lang="en-US" sz="2800" b="0">
                <a:solidFill>
                  <a:schemeClr val="tx1"/>
                </a:solidFill>
              </a:rPr>
              <a:t> </a:t>
            </a:r>
            <a:r>
              <a:rPr lang="en-US" sz="2800" b="0">
                <a:solidFill>
                  <a:schemeClr val="tx1"/>
                </a:solidFill>
                <a:latin typeface="OpenSymbol" pitchFamily="2" charset="0"/>
              </a:rPr>
              <a:t>⇒</a:t>
            </a:r>
            <a:r>
              <a:rPr lang="en-US" sz="28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Helmet</a:t>
            </a:r>
            <a:endParaRPr lang="en-US" sz="2800" b="0" i="1">
              <a:solidFill>
                <a:schemeClr val="tx1"/>
              </a:solidFill>
              <a:latin typeface="OpenSymbol" pitchFamily="2" charset="0"/>
            </a:endParaRPr>
          </a:p>
        </p:txBody>
      </p:sp>
      <p:grpSp>
        <p:nvGrpSpPr>
          <p:cNvPr id="51205" name="Group 5"/>
          <p:cNvGrpSpPr>
            <a:grpSpLocks/>
          </p:cNvGrpSpPr>
          <p:nvPr/>
        </p:nvGrpSpPr>
        <p:grpSpPr bwMode="auto">
          <a:xfrm>
            <a:off x="3359001" y="5344166"/>
            <a:ext cx="900113" cy="720725"/>
            <a:chOff x="907" y="3067"/>
            <a:chExt cx="567" cy="454"/>
          </a:xfrm>
        </p:grpSpPr>
        <p:pic>
          <p:nvPicPr>
            <p:cNvPr id="51255" name="Picture 6" descr="hai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" y="3158"/>
              <a:ext cx="386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56" name="Rectangle 7"/>
            <p:cNvSpPr>
              <a:spLocks noChangeArrowheads="1"/>
            </p:cNvSpPr>
            <p:nvPr/>
          </p:nvSpPr>
          <p:spPr bwMode="auto">
            <a:xfrm>
              <a:off x="907" y="3067"/>
              <a:ext cx="567" cy="45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  <p:grpSp>
        <p:nvGrpSpPr>
          <p:cNvPr id="51206" name="Group 8"/>
          <p:cNvGrpSpPr>
            <a:grpSpLocks/>
          </p:cNvGrpSpPr>
          <p:nvPr/>
        </p:nvGrpSpPr>
        <p:grpSpPr bwMode="auto">
          <a:xfrm>
            <a:off x="4403576" y="5344166"/>
            <a:ext cx="900113" cy="720725"/>
            <a:chOff x="1610" y="3067"/>
            <a:chExt cx="567" cy="454"/>
          </a:xfrm>
        </p:grpSpPr>
        <p:pic>
          <p:nvPicPr>
            <p:cNvPr id="51253" name="Picture 9" descr="hair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" y="3113"/>
              <a:ext cx="409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54" name="Rectangle 10"/>
            <p:cNvSpPr>
              <a:spLocks noChangeArrowheads="1"/>
            </p:cNvSpPr>
            <p:nvPr/>
          </p:nvSpPr>
          <p:spPr bwMode="auto">
            <a:xfrm>
              <a:off x="1610" y="3067"/>
              <a:ext cx="567" cy="45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  <p:grpSp>
        <p:nvGrpSpPr>
          <p:cNvPr id="51207" name="Group 11"/>
          <p:cNvGrpSpPr>
            <a:grpSpLocks/>
          </p:cNvGrpSpPr>
          <p:nvPr/>
        </p:nvGrpSpPr>
        <p:grpSpPr bwMode="auto">
          <a:xfrm>
            <a:off x="5519588" y="5344166"/>
            <a:ext cx="900112" cy="720725"/>
            <a:chOff x="2313" y="3067"/>
            <a:chExt cx="567" cy="454"/>
          </a:xfrm>
        </p:grpSpPr>
        <p:pic>
          <p:nvPicPr>
            <p:cNvPr id="51251" name="Picture 12" descr="helme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" y="3113"/>
              <a:ext cx="369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52" name="Rectangle 13"/>
            <p:cNvSpPr>
              <a:spLocks noChangeArrowheads="1"/>
            </p:cNvSpPr>
            <p:nvPr/>
          </p:nvSpPr>
          <p:spPr bwMode="auto">
            <a:xfrm>
              <a:off x="2313" y="3067"/>
              <a:ext cx="567" cy="45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  <p:grpSp>
        <p:nvGrpSpPr>
          <p:cNvPr id="51208" name="Group 14"/>
          <p:cNvGrpSpPr>
            <a:grpSpLocks/>
          </p:cNvGrpSpPr>
          <p:nvPr/>
        </p:nvGrpSpPr>
        <p:grpSpPr bwMode="auto">
          <a:xfrm>
            <a:off x="6564163" y="5344166"/>
            <a:ext cx="900112" cy="720725"/>
            <a:chOff x="2993" y="3067"/>
            <a:chExt cx="567" cy="454"/>
          </a:xfrm>
        </p:grpSpPr>
        <p:pic>
          <p:nvPicPr>
            <p:cNvPr id="51249" name="Picture 15" descr="helmet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" y="3113"/>
              <a:ext cx="409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50" name="Rectangle 16"/>
            <p:cNvSpPr>
              <a:spLocks noChangeArrowheads="1"/>
            </p:cNvSpPr>
            <p:nvPr/>
          </p:nvSpPr>
          <p:spPr bwMode="auto">
            <a:xfrm>
              <a:off x="2993" y="3067"/>
              <a:ext cx="567" cy="45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  <p:grpSp>
        <p:nvGrpSpPr>
          <p:cNvPr id="51209" name="Group 17"/>
          <p:cNvGrpSpPr>
            <a:grpSpLocks/>
          </p:cNvGrpSpPr>
          <p:nvPr/>
        </p:nvGrpSpPr>
        <p:grpSpPr bwMode="auto">
          <a:xfrm>
            <a:off x="7680176" y="5344166"/>
            <a:ext cx="900113" cy="720725"/>
            <a:chOff x="3674" y="3067"/>
            <a:chExt cx="567" cy="454"/>
          </a:xfrm>
        </p:grpSpPr>
        <p:pic>
          <p:nvPicPr>
            <p:cNvPr id="51247" name="Picture 18" descr="visor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2" y="3181"/>
              <a:ext cx="42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48" name="Rectangle 19"/>
            <p:cNvSpPr>
              <a:spLocks noChangeArrowheads="1"/>
            </p:cNvSpPr>
            <p:nvPr/>
          </p:nvSpPr>
          <p:spPr bwMode="auto">
            <a:xfrm>
              <a:off x="3674" y="3067"/>
              <a:ext cx="567" cy="45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  <p:sp>
        <p:nvSpPr>
          <p:cNvPr id="51210" name="Text Box 20"/>
          <p:cNvSpPr txBox="1">
            <a:spLocks noChangeArrowheads="1"/>
          </p:cNvSpPr>
          <p:nvPr/>
        </p:nvSpPr>
        <p:spPr bwMode="auto">
          <a:xfrm>
            <a:off x="4511525" y="3991616"/>
            <a:ext cx="666750" cy="4159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chemeClr val="tx1"/>
                </a:solidFill>
              </a:rPr>
              <a:t>Hair</a:t>
            </a:r>
          </a:p>
        </p:txBody>
      </p:sp>
      <p:sp>
        <p:nvSpPr>
          <p:cNvPr id="51211" name="Text Box 21"/>
          <p:cNvSpPr txBox="1">
            <a:spLocks noChangeArrowheads="1"/>
          </p:cNvSpPr>
          <p:nvPr/>
        </p:nvSpPr>
        <p:spPr bwMode="auto">
          <a:xfrm>
            <a:off x="5451325" y="3991616"/>
            <a:ext cx="1004888" cy="4159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chemeClr val="tx1"/>
                </a:solidFill>
              </a:rPr>
              <a:t>Helmet</a:t>
            </a:r>
          </a:p>
        </p:txBody>
      </p:sp>
      <p:sp>
        <p:nvSpPr>
          <p:cNvPr id="51212" name="Text Box 22"/>
          <p:cNvSpPr txBox="1">
            <a:spLocks noChangeArrowheads="1"/>
          </p:cNvSpPr>
          <p:nvPr/>
        </p:nvSpPr>
        <p:spPr bwMode="auto">
          <a:xfrm>
            <a:off x="4871888" y="2624778"/>
            <a:ext cx="920750" cy="4159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chemeClr val="tx1"/>
                </a:solidFill>
              </a:rPr>
              <a:t>Figure</a:t>
            </a:r>
          </a:p>
        </p:txBody>
      </p:sp>
      <p:cxnSp>
        <p:nvCxnSpPr>
          <p:cNvPr id="51213" name="AutoShape 23"/>
          <p:cNvCxnSpPr>
            <a:cxnSpLocks noChangeShapeType="1"/>
            <a:stCxn id="51256" idx="0"/>
            <a:endCxn id="51210" idx="2"/>
          </p:cNvCxnSpPr>
          <p:nvPr/>
        </p:nvCxnSpPr>
        <p:spPr bwMode="auto">
          <a:xfrm flipV="1">
            <a:off x="3809850" y="4417066"/>
            <a:ext cx="1035050" cy="9175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4" name="AutoShape 24"/>
          <p:cNvCxnSpPr>
            <a:cxnSpLocks noChangeShapeType="1"/>
            <a:stCxn id="51210" idx="2"/>
            <a:endCxn id="51254" idx="0"/>
          </p:cNvCxnSpPr>
          <p:nvPr/>
        </p:nvCxnSpPr>
        <p:spPr bwMode="auto">
          <a:xfrm>
            <a:off x="4844901" y="4417066"/>
            <a:ext cx="9525" cy="9175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5" name="AutoShape 25"/>
          <p:cNvCxnSpPr>
            <a:cxnSpLocks noChangeShapeType="1"/>
            <a:stCxn id="51252" idx="0"/>
            <a:endCxn id="51211" idx="2"/>
          </p:cNvCxnSpPr>
          <p:nvPr/>
        </p:nvCxnSpPr>
        <p:spPr bwMode="auto">
          <a:xfrm flipH="1" flipV="1">
            <a:off x="5954564" y="4417066"/>
            <a:ext cx="15875" cy="9175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6" name="AutoShape 26"/>
          <p:cNvCxnSpPr>
            <a:cxnSpLocks noChangeShapeType="1"/>
            <a:stCxn id="51211" idx="2"/>
            <a:endCxn id="51250" idx="0"/>
          </p:cNvCxnSpPr>
          <p:nvPr/>
        </p:nvCxnSpPr>
        <p:spPr bwMode="auto">
          <a:xfrm>
            <a:off x="5954563" y="4417066"/>
            <a:ext cx="1060450" cy="9175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7" name="AutoShape 27"/>
          <p:cNvCxnSpPr>
            <a:cxnSpLocks noChangeShapeType="1"/>
            <a:stCxn id="51212" idx="2"/>
            <a:endCxn id="51222" idx="1"/>
          </p:cNvCxnSpPr>
          <p:nvPr/>
        </p:nvCxnSpPr>
        <p:spPr bwMode="auto">
          <a:xfrm>
            <a:off x="5332263" y="3050228"/>
            <a:ext cx="2703512" cy="21002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8" name="AutoShape 28"/>
          <p:cNvCxnSpPr>
            <a:cxnSpLocks noChangeShapeType="1"/>
            <a:stCxn id="51212" idx="2"/>
            <a:endCxn id="51211" idx="0"/>
          </p:cNvCxnSpPr>
          <p:nvPr/>
        </p:nvCxnSpPr>
        <p:spPr bwMode="auto">
          <a:xfrm>
            <a:off x="5332263" y="3050228"/>
            <a:ext cx="622300" cy="9318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9" name="AutoShape 29"/>
          <p:cNvCxnSpPr>
            <a:cxnSpLocks noChangeShapeType="1"/>
            <a:stCxn id="51223" idx="7"/>
            <a:endCxn id="51212" idx="2"/>
          </p:cNvCxnSpPr>
          <p:nvPr/>
        </p:nvCxnSpPr>
        <p:spPr bwMode="auto">
          <a:xfrm flipV="1">
            <a:off x="2716063" y="3050228"/>
            <a:ext cx="2616200" cy="1865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220" name="Line 30"/>
          <p:cNvSpPr>
            <a:spLocks noChangeShapeType="1"/>
          </p:cNvSpPr>
          <p:nvPr/>
        </p:nvSpPr>
        <p:spPr bwMode="auto">
          <a:xfrm>
            <a:off x="4224189" y="4964752"/>
            <a:ext cx="630237" cy="14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51221" name="Line 31"/>
          <p:cNvSpPr>
            <a:spLocks noChangeShapeType="1"/>
          </p:cNvSpPr>
          <p:nvPr/>
        </p:nvSpPr>
        <p:spPr bwMode="auto">
          <a:xfrm flipV="1">
            <a:off x="5951388" y="4928240"/>
            <a:ext cx="576262" cy="365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51222" name="Oval 32"/>
          <p:cNvSpPr>
            <a:spLocks noChangeArrowheads="1"/>
          </p:cNvSpPr>
          <p:nvPr/>
        </p:nvSpPr>
        <p:spPr bwMode="auto">
          <a:xfrm>
            <a:off x="8004025" y="5128265"/>
            <a:ext cx="215900" cy="215900"/>
          </a:xfrm>
          <a:prstGeom prst="ellipse">
            <a:avLst/>
          </a:prstGeom>
          <a:solidFill>
            <a:srgbClr val="FFFFFF"/>
          </a:solidFill>
          <a:ln w="19050" algn="ctr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de-DE"/>
          </a:p>
        </p:txBody>
      </p:sp>
      <p:sp>
        <p:nvSpPr>
          <p:cNvPr id="51223" name="Oval 33"/>
          <p:cNvSpPr>
            <a:spLocks noChangeArrowheads="1"/>
          </p:cNvSpPr>
          <p:nvPr/>
        </p:nvSpPr>
        <p:spPr bwMode="auto">
          <a:xfrm>
            <a:off x="2531913" y="4893315"/>
            <a:ext cx="215900" cy="215900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de-DE"/>
          </a:p>
        </p:txBody>
      </p:sp>
      <p:pic>
        <p:nvPicPr>
          <p:cNvPr id="51225" name="Picture 5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14" y="5106040"/>
            <a:ext cx="1081087" cy="938212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1226" name="AutoShape 55"/>
          <p:cNvCxnSpPr>
            <a:cxnSpLocks noChangeShapeType="1"/>
            <a:stCxn id="51212" idx="2"/>
            <a:endCxn id="51210" idx="0"/>
          </p:cNvCxnSpPr>
          <p:nvPr/>
        </p:nvCxnSpPr>
        <p:spPr bwMode="auto">
          <a:xfrm flipH="1">
            <a:off x="4844901" y="3050228"/>
            <a:ext cx="487363" cy="9318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227" name="Line 56"/>
          <p:cNvSpPr>
            <a:spLocks noChangeShapeType="1"/>
          </p:cNvSpPr>
          <p:nvPr/>
        </p:nvSpPr>
        <p:spPr bwMode="auto">
          <a:xfrm>
            <a:off x="5051276" y="3559815"/>
            <a:ext cx="612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grpSp>
        <p:nvGrpSpPr>
          <p:cNvPr id="58" name="Group 34"/>
          <p:cNvGrpSpPr>
            <a:grpSpLocks/>
          </p:cNvGrpSpPr>
          <p:nvPr/>
        </p:nvGrpSpPr>
        <p:grpSpPr bwMode="auto">
          <a:xfrm>
            <a:off x="8996212" y="2832740"/>
            <a:ext cx="1655763" cy="1944687"/>
            <a:chOff x="4581" y="1570"/>
            <a:chExt cx="1043" cy="1225"/>
          </a:xfrm>
        </p:grpSpPr>
        <p:sp>
          <p:nvSpPr>
            <p:cNvPr id="59" name="Oval 35"/>
            <p:cNvSpPr>
              <a:spLocks noChangeArrowheads="1"/>
            </p:cNvSpPr>
            <p:nvPr/>
          </p:nvSpPr>
          <p:spPr bwMode="auto">
            <a:xfrm>
              <a:off x="4779" y="1729"/>
              <a:ext cx="91" cy="9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de-DE"/>
            </a:p>
          </p:txBody>
        </p:sp>
        <p:sp>
          <p:nvSpPr>
            <p:cNvPr id="60" name="Line 36"/>
            <p:cNvSpPr>
              <a:spLocks noChangeShapeType="1"/>
            </p:cNvSpPr>
            <p:nvPr/>
          </p:nvSpPr>
          <p:spPr bwMode="auto">
            <a:xfrm flipV="1">
              <a:off x="4824" y="1615"/>
              <a:ext cx="0" cy="1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1" name="Text Box 37"/>
            <p:cNvSpPr txBox="1">
              <a:spLocks noChangeArrowheads="1"/>
            </p:cNvSpPr>
            <p:nvPr/>
          </p:nvSpPr>
          <p:spPr bwMode="auto">
            <a:xfrm>
              <a:off x="4938" y="1615"/>
              <a:ext cx="50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1400" b="0">
                  <a:solidFill>
                    <a:schemeClr val="tx1"/>
                  </a:solidFill>
                </a:rPr>
                <a:t>optional</a:t>
              </a:r>
            </a:p>
          </p:txBody>
        </p:sp>
        <p:sp>
          <p:nvSpPr>
            <p:cNvPr id="62" name="Oval 38"/>
            <p:cNvSpPr>
              <a:spLocks noChangeArrowheads="1"/>
            </p:cNvSpPr>
            <p:nvPr/>
          </p:nvSpPr>
          <p:spPr bwMode="auto">
            <a:xfrm>
              <a:off x="4785" y="1979"/>
              <a:ext cx="91" cy="91"/>
            </a:xfrm>
            <a:prstGeom prst="ellipse">
              <a:avLst/>
            </a:prstGeom>
            <a:solidFill>
              <a:schemeClr val="tx1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de-DE"/>
            </a:p>
          </p:txBody>
        </p:sp>
        <p:sp>
          <p:nvSpPr>
            <p:cNvPr id="63" name="Line 39"/>
            <p:cNvSpPr>
              <a:spLocks noChangeShapeType="1"/>
            </p:cNvSpPr>
            <p:nvPr/>
          </p:nvSpPr>
          <p:spPr bwMode="auto">
            <a:xfrm flipV="1">
              <a:off x="4830" y="1865"/>
              <a:ext cx="0" cy="1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4" name="Text Box 40"/>
            <p:cNvSpPr txBox="1">
              <a:spLocks noChangeArrowheads="1"/>
            </p:cNvSpPr>
            <p:nvPr/>
          </p:nvSpPr>
          <p:spPr bwMode="auto">
            <a:xfrm>
              <a:off x="4938" y="1865"/>
              <a:ext cx="64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1400" b="0">
                  <a:solidFill>
                    <a:schemeClr val="tx1"/>
                  </a:solidFill>
                </a:rPr>
                <a:t>mandatory</a:t>
              </a:r>
            </a:p>
          </p:txBody>
        </p:sp>
        <p:sp>
          <p:nvSpPr>
            <p:cNvPr id="65" name="Line 41"/>
            <p:cNvSpPr>
              <a:spLocks noChangeShapeType="1"/>
            </p:cNvSpPr>
            <p:nvPr/>
          </p:nvSpPr>
          <p:spPr bwMode="auto">
            <a:xfrm flipV="1">
              <a:off x="4694" y="2147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6" name="Line 42"/>
            <p:cNvSpPr>
              <a:spLocks noChangeShapeType="1"/>
            </p:cNvSpPr>
            <p:nvPr/>
          </p:nvSpPr>
          <p:spPr bwMode="auto">
            <a:xfrm>
              <a:off x="4830" y="2147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7" name="Line 43"/>
            <p:cNvSpPr>
              <a:spLocks noChangeShapeType="1"/>
            </p:cNvSpPr>
            <p:nvPr/>
          </p:nvSpPr>
          <p:spPr bwMode="auto">
            <a:xfrm flipV="1">
              <a:off x="4694" y="2376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8" name="Line 44"/>
            <p:cNvSpPr>
              <a:spLocks noChangeShapeType="1"/>
            </p:cNvSpPr>
            <p:nvPr/>
          </p:nvSpPr>
          <p:spPr bwMode="auto">
            <a:xfrm>
              <a:off x="4830" y="2376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9" name="Line 45"/>
            <p:cNvSpPr>
              <a:spLocks noChangeShapeType="1"/>
            </p:cNvSpPr>
            <p:nvPr/>
          </p:nvSpPr>
          <p:spPr bwMode="auto">
            <a:xfrm>
              <a:off x="4762" y="2444"/>
              <a:ext cx="1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70" name="Text Box 46"/>
            <p:cNvSpPr txBox="1">
              <a:spLocks noChangeArrowheads="1"/>
            </p:cNvSpPr>
            <p:nvPr/>
          </p:nvSpPr>
          <p:spPr bwMode="auto">
            <a:xfrm>
              <a:off x="4921" y="2114"/>
              <a:ext cx="30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1400" b="0">
                  <a:solidFill>
                    <a:schemeClr val="tx1"/>
                  </a:solidFill>
                </a:rPr>
                <a:t>and</a:t>
              </a:r>
            </a:p>
          </p:txBody>
        </p:sp>
        <p:sp>
          <p:nvSpPr>
            <p:cNvPr id="71" name="Text Box 47"/>
            <p:cNvSpPr txBox="1">
              <a:spLocks noChangeArrowheads="1"/>
            </p:cNvSpPr>
            <p:nvPr/>
          </p:nvSpPr>
          <p:spPr bwMode="auto">
            <a:xfrm>
              <a:off x="4952" y="2331"/>
              <a:ext cx="21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1400" b="0">
                  <a:solidFill>
                    <a:schemeClr val="tx1"/>
                  </a:solidFill>
                </a:rPr>
                <a:t>or</a:t>
              </a:r>
            </a:p>
          </p:txBody>
        </p:sp>
        <p:sp>
          <p:nvSpPr>
            <p:cNvPr id="72" name="Rectangle 48"/>
            <p:cNvSpPr>
              <a:spLocks noChangeArrowheads="1"/>
            </p:cNvSpPr>
            <p:nvPr/>
          </p:nvSpPr>
          <p:spPr bwMode="auto">
            <a:xfrm>
              <a:off x="4581" y="1570"/>
              <a:ext cx="1043" cy="1225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de-DE"/>
            </a:p>
          </p:txBody>
        </p:sp>
        <p:sp>
          <p:nvSpPr>
            <p:cNvPr id="73" name="Line 49"/>
            <p:cNvSpPr>
              <a:spLocks noChangeShapeType="1"/>
            </p:cNvSpPr>
            <p:nvPr/>
          </p:nvSpPr>
          <p:spPr bwMode="auto">
            <a:xfrm flipV="1">
              <a:off x="4694" y="2603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74" name="Line 50"/>
            <p:cNvSpPr>
              <a:spLocks noChangeShapeType="1"/>
            </p:cNvSpPr>
            <p:nvPr/>
          </p:nvSpPr>
          <p:spPr bwMode="auto">
            <a:xfrm>
              <a:off x="4830" y="2603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75" name="Line 51"/>
            <p:cNvSpPr>
              <a:spLocks noChangeShapeType="1"/>
            </p:cNvSpPr>
            <p:nvPr/>
          </p:nvSpPr>
          <p:spPr bwMode="auto">
            <a:xfrm>
              <a:off x="4762" y="2671"/>
              <a:ext cx="1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76" name="Text Box 52"/>
            <p:cNvSpPr txBox="1">
              <a:spLocks noChangeArrowheads="1"/>
            </p:cNvSpPr>
            <p:nvPr/>
          </p:nvSpPr>
          <p:spPr bwMode="auto">
            <a:xfrm>
              <a:off x="4924" y="2558"/>
              <a:ext cx="26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1400" b="0">
                  <a:solidFill>
                    <a:schemeClr val="tx1"/>
                  </a:solidFill>
                </a:rPr>
                <a:t>xor</a:t>
              </a:r>
            </a:p>
          </p:txBody>
        </p:sp>
        <p:sp>
          <p:nvSpPr>
            <p:cNvPr id="77" name="AutoShape 53"/>
            <p:cNvSpPr>
              <a:spLocks noChangeArrowheads="1"/>
            </p:cNvSpPr>
            <p:nvPr/>
          </p:nvSpPr>
          <p:spPr bwMode="auto">
            <a:xfrm>
              <a:off x="4785" y="2386"/>
              <a:ext cx="91" cy="46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7953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3"/>
            <a:ext cx="8258671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State-</a:t>
            </a:r>
            <a:r>
              <a:rPr lang="de-DE" sz="4800" dirty="0" err="1">
                <a:solidFill>
                  <a:prstClr val="white"/>
                </a:solidFill>
                <a:latin typeface="Calibri" pitchFamily="34" charset="0"/>
              </a:rPr>
              <a:t>of</a:t>
            </a: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-</a:t>
            </a:r>
            <a:r>
              <a:rPr lang="de-DE" sz="4800" dirty="0" err="1">
                <a:solidFill>
                  <a:prstClr val="white"/>
                </a:solidFill>
                <a:latin typeface="Calibri" pitchFamily="34" charset="0"/>
              </a:rPr>
              <a:t>the</a:t>
            </a: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-Art: 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Parameter &amp; Präprozessoren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Beispiel: Graph-Bibliothek</a:t>
            </a:r>
            <a:endParaRPr lang="de-DE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Bibliothek von Graph-Datenstrukturen und –Algorithmen</a:t>
            </a:r>
          </a:p>
          <a:p>
            <a:pPr lvl="1" eaLnBrk="1" hangingPunct="1"/>
            <a:r>
              <a:rPr lang="de-DE" dirty="0"/>
              <a:t>Gewichtete/</a:t>
            </a:r>
            <a:r>
              <a:rPr lang="de-DE" dirty="0" err="1"/>
              <a:t>ungewichtete</a:t>
            </a:r>
            <a:r>
              <a:rPr lang="de-DE" dirty="0"/>
              <a:t> Kanten</a:t>
            </a:r>
          </a:p>
          <a:p>
            <a:pPr lvl="1" eaLnBrk="1" hangingPunct="1"/>
            <a:r>
              <a:rPr lang="de-DE" dirty="0"/>
              <a:t>Gerichtete/</a:t>
            </a:r>
            <a:r>
              <a:rPr lang="de-DE" dirty="0" err="1"/>
              <a:t>ungerichtete</a:t>
            </a:r>
            <a:r>
              <a:rPr lang="de-DE" dirty="0"/>
              <a:t> Kanten</a:t>
            </a:r>
          </a:p>
          <a:p>
            <a:pPr lvl="1" eaLnBrk="1" hangingPunct="1"/>
            <a:r>
              <a:rPr lang="de-DE" dirty="0"/>
              <a:t>Gefärbte Knoten</a:t>
            </a:r>
          </a:p>
          <a:p>
            <a:pPr lvl="1" eaLnBrk="1" hangingPunct="1"/>
            <a:r>
              <a:rPr lang="de-DE" dirty="0"/>
              <a:t>Algorithmen: kürzester Pfad, minimale Spannbäume, Transitive Hülle, …</a:t>
            </a:r>
          </a:p>
          <a:p>
            <a:pPr eaLnBrk="1" hangingPunct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081FB-5840-4BBA-BED6-D272204F03B5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  <p:pic>
        <p:nvPicPr>
          <p:cNvPr id="5" name="Picture 1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31505" y="4824398"/>
            <a:ext cx="8842822" cy="1997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Graph-Implementierungsbeispiel</a:t>
            </a:r>
            <a:endParaRPr lang="de-DE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C30E32-E3AE-46D0-A217-40E9AA246101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6604000" y="3718768"/>
            <a:ext cx="3289300" cy="246538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 Weight weight = new Weight();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a.print(); b.print();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weight.print();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604000" y="3718768"/>
            <a:ext cx="3289300" cy="246538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Weight weight = new Weight();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a.print(); b.print();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weight.print();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6604000" y="3718768"/>
            <a:ext cx="3289300" cy="246538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Weight weight;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a.print(); b.print();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weight.print();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1865314" y="1610568"/>
            <a:ext cx="4556125" cy="413543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Graph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Vector nv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Vector(); Vector ev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Vector();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 add(Node n, Node m)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Edge e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nv.add(n); nv.add(m); ev.add(e);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e.weight =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Weight();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return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Edge add(Node n, Node m, Weight w)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   Edge e =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   nv.add(n); nv.add(m); ev.add(e);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   e.weight = w;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return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for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i = 0; i &lt; ev.size(); i++)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  ((Edge)ev.get(i)).print();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1865314" y="1610568"/>
            <a:ext cx="4556125" cy="413543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Graph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Vector nv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Vector(); Vector ev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Vector();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 add(Node n, Node m)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Edge e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nv.add(n); nv.add(m); ev.add(e);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e.weight = </a:t>
            </a:r>
            <a:r>
              <a:rPr lang="en-US" sz="1400" b="1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Weight();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return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Edge add(Node n, Node m, Weight w)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   Edge e = </a:t>
            </a:r>
            <a:r>
              <a:rPr lang="en-US" sz="1400" b="1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   nv.add(n); nv.add(m); ev.add(e);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   e.weight = w; </a:t>
            </a:r>
            <a:r>
              <a:rPr lang="en-US" sz="1400" b="1">
                <a:solidFill>
                  <a:srgbClr val="FC0128"/>
                </a:solidFill>
                <a:latin typeface="Calibri" pitchFamily="34" charset="0"/>
              </a:rPr>
              <a:t>return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for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i = 0; i &lt; ev.size(); i++)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  ((Edge)ev.get(i)).print();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6591300" y="1610569"/>
            <a:ext cx="2814638" cy="18002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Node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id = 0;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System.out.print(id);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6591300" y="1610569"/>
            <a:ext cx="2814638" cy="18002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Node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id = 0;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System.out.print(id);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1865313" y="6004768"/>
            <a:ext cx="3841750" cy="736600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static void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setDisplayColor(Color c) { ... }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6602414" y="6430219"/>
            <a:ext cx="3044825" cy="30956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de-DE" sz="1400" b="1">
                <a:solidFill>
                  <a:srgbClr val="FC0128"/>
                </a:solidFill>
                <a:latin typeface="Calibri" pitchFamily="34" charset="0"/>
              </a:rPr>
              <a:t>class</a:t>
            </a:r>
            <a:r>
              <a:rPr lang="de-DE" sz="1400">
                <a:solidFill>
                  <a:srgbClr val="FC0128"/>
                </a:solidFill>
                <a:latin typeface="Calibri" pitchFamily="34" charset="0"/>
              </a:rPr>
              <a:t> Weight { </a:t>
            </a:r>
            <a:r>
              <a:rPr lang="de-DE" sz="1400" b="1">
                <a:solidFill>
                  <a:srgbClr val="FC0128"/>
                </a:solidFill>
                <a:latin typeface="Calibri" pitchFamily="34" charset="0"/>
              </a:rPr>
              <a:t>void</a:t>
            </a:r>
            <a:r>
              <a:rPr lang="de-DE" sz="1400">
                <a:solidFill>
                  <a:srgbClr val="FC0128"/>
                </a:solidFill>
                <a:latin typeface="Calibri" pitchFamily="34" charset="0"/>
              </a:rPr>
              <a:t> print() { ... }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Erfahren, welche Probleme bei der Entwicklung konfigurierbarer Software existieren</a:t>
            </a:r>
          </a:p>
          <a:p>
            <a:endParaRPr lang="de-DE" dirty="0"/>
          </a:p>
          <a:p>
            <a:r>
              <a:rPr lang="de-DE" dirty="0"/>
              <a:t>Kennenlernen von Lösungsansätzen und Abschätzung für deren Eignung</a:t>
            </a:r>
          </a:p>
          <a:p>
            <a:endParaRPr lang="en-US" dirty="0"/>
          </a:p>
          <a:p>
            <a:r>
              <a:rPr lang="de-DE" dirty="0"/>
              <a:t>Was verbirgt sich hinter den Begriffen </a:t>
            </a:r>
            <a:r>
              <a:rPr lang="en-US" dirty="0"/>
              <a:t>tangling, scattering, crosscutting concerns, und </a:t>
            </a:r>
            <a:r>
              <a:rPr lang="de-DE" dirty="0"/>
              <a:t>Tyrannei der dominanten Dekomposition?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Lernziele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4928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Laufzeit-Parameter</a:t>
            </a:r>
            <a:endParaRPr lang="de-DE" sz="4800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Parameter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413" name="Slide Number Placeholder 4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77924E-7CCC-4F1B-875F-5BAD25AA0B80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de-DE"/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484314"/>
            <a:ext cx="9010650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Globale Konfigurationsoptionen</a:t>
            </a:r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276A55-23D8-404E-8C7B-9920A73815E3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de-DE"/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3287713" y="1508844"/>
            <a:ext cx="6768727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isLogging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isWindows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isLinux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Main {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isLogging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   log(“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running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()“);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isWindows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callWindowsMethod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isLinux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callLinuxMethod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RuntimeException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/>
              <a:t>Graph-</a:t>
            </a:r>
            <a:r>
              <a:rPr lang="en-US" dirty="0" err="1"/>
              <a:t>Implementierung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0F726A-209A-4688-8FF3-BC20905E38F3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20483" name="Text Box 5"/>
          <p:cNvSpPr txBox="1">
            <a:spLocks noChangeArrowheads="1"/>
          </p:cNvSpPr>
          <p:nvPr/>
        </p:nvSpPr>
        <p:spPr bwMode="auto">
          <a:xfrm>
            <a:off x="6600825" y="3284985"/>
            <a:ext cx="3817938" cy="237807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Weight weight;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(Conf. COLORED) 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a.print(); b.print();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(Conf.WEIGHTED)  weight.print();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1919289" y="1412876"/>
            <a:ext cx="4556125" cy="42386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Graph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Edge add(Node n, Node m)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(e);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Weight();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Edge add(Node n, Node m, Weight w)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(!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throw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RuntimeException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(e);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w;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&lt;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ev.size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++)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  ((Edge)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ev.get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)).print();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20485" name="Text Box 9"/>
          <p:cNvSpPr txBox="1">
            <a:spLocks noChangeArrowheads="1"/>
          </p:cNvSpPr>
          <p:nvPr/>
        </p:nvSpPr>
        <p:spPr bwMode="auto">
          <a:xfrm>
            <a:off x="6591301" y="1397001"/>
            <a:ext cx="3825875" cy="175577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Node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id = 0;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(Conf.COLORED) 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System.out.print(id);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20486" name="Text Box 10"/>
          <p:cNvSpPr txBox="1">
            <a:spLocks noChangeArrowheads="1"/>
          </p:cNvSpPr>
          <p:nvPr/>
        </p:nvSpPr>
        <p:spPr bwMode="auto">
          <a:xfrm>
            <a:off x="1928510" y="5791200"/>
            <a:ext cx="3841750" cy="736600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static void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setDisplayColor(Color c) { ... }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20487" name="Text Box 11"/>
          <p:cNvSpPr txBox="1">
            <a:spLocks noChangeArrowheads="1"/>
          </p:cNvSpPr>
          <p:nvPr/>
        </p:nvSpPr>
        <p:spPr bwMode="auto">
          <a:xfrm>
            <a:off x="6602414" y="5776984"/>
            <a:ext cx="3044825" cy="30956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class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Weight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{ </a:t>
            </a: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void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print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() { ... } }</a:t>
            </a:r>
          </a:p>
        </p:txBody>
      </p:sp>
      <p:sp>
        <p:nvSpPr>
          <p:cNvPr id="20488" name="Text Box 9"/>
          <p:cNvSpPr txBox="1">
            <a:spLocks noChangeArrowheads="1"/>
          </p:cNvSpPr>
          <p:nvPr/>
        </p:nvSpPr>
        <p:spPr bwMode="auto">
          <a:xfrm>
            <a:off x="7392145" y="116633"/>
            <a:ext cx="3248025" cy="93027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Conf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public static boolean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COLORED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true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public static boolean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WEIGHTED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false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" name="Rechteck 14"/>
          <p:cNvSpPr/>
          <p:nvPr/>
        </p:nvSpPr>
        <p:spPr>
          <a:xfrm>
            <a:off x="2351089" y="2501520"/>
            <a:ext cx="1152525" cy="144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2351088" y="3357564"/>
            <a:ext cx="1223962" cy="1428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6983413" y="2284413"/>
            <a:ext cx="1079500" cy="14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7032625" y="4797426"/>
            <a:ext cx="1150938" cy="144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7032625" y="5229226"/>
            <a:ext cx="1150938" cy="144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Propagierte Parameter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29AFAE-5E81-4C66-9737-B8608C743900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de-DE"/>
          </a:p>
        </p:txBody>
      </p:sp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5480" y="1484511"/>
            <a:ext cx="5997575" cy="523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4196" y="2355479"/>
            <a:ext cx="62865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TextBox 6"/>
          <p:cNvSpPr txBox="1">
            <a:spLocks noChangeArrowheads="1"/>
          </p:cNvSpPr>
          <p:nvPr/>
        </p:nvSpPr>
        <p:spPr bwMode="auto">
          <a:xfrm>
            <a:off x="8183563" y="1412876"/>
            <a:ext cx="19796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>
                <a:latin typeface="Calibri" pitchFamily="34" charset="0"/>
              </a:rPr>
              <a:t>durch viele Aufrufe</a:t>
            </a:r>
          </a:p>
          <a:p>
            <a:r>
              <a:rPr lang="de-DE">
                <a:latin typeface="Calibri" pitchFamily="34" charset="0"/>
              </a:rPr>
              <a:t>propagiert statt </a:t>
            </a:r>
          </a:p>
          <a:p>
            <a:r>
              <a:rPr lang="de-DE">
                <a:latin typeface="Calibri" pitchFamily="34" charset="0"/>
              </a:rPr>
              <a:t>globaler Variable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Diskussion</a:t>
            </a:r>
          </a:p>
        </p:txBody>
      </p:sp>
      <p:sp>
        <p:nvSpPr>
          <p:cNvPr id="23556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Variabilität im gesamten </a:t>
            </a:r>
            <a:r>
              <a:rPr lang="de-DE" dirty="0" err="1"/>
              <a:t>Program</a:t>
            </a:r>
            <a:r>
              <a:rPr lang="de-DE" dirty="0"/>
              <a:t> verteilt</a:t>
            </a:r>
          </a:p>
          <a:p>
            <a:pPr eaLnBrk="1" hangingPunct="1"/>
            <a:r>
              <a:rPr lang="de-DE" dirty="0"/>
              <a:t>Globale Variablen oder lange Parameterlisten</a:t>
            </a:r>
          </a:p>
          <a:p>
            <a:pPr eaLnBrk="1" hangingPunct="1"/>
            <a:endParaRPr lang="de-DE" dirty="0"/>
          </a:p>
          <a:p>
            <a:pPr eaLnBrk="1" hangingPunct="1"/>
            <a:r>
              <a:rPr lang="de-DE" dirty="0"/>
              <a:t>Konfiguration geprüft?</a:t>
            </a:r>
          </a:p>
          <a:p>
            <a:pPr eaLnBrk="1" hangingPunct="1"/>
            <a:r>
              <a:rPr lang="de-DE" dirty="0"/>
              <a:t>Änderungen zur Laufzeit möglich?</a:t>
            </a:r>
          </a:p>
          <a:p>
            <a:pPr eaLnBrk="1" hangingPunct="1"/>
            <a:r>
              <a:rPr lang="de-DE" dirty="0"/>
              <a:t>Geschützt vor Aufruf deaktivierter Funktionalität?</a:t>
            </a:r>
          </a:p>
          <a:p>
            <a:pPr eaLnBrk="1" hangingPunct="1"/>
            <a:endParaRPr lang="de-DE" dirty="0"/>
          </a:p>
          <a:p>
            <a:pPr eaLnBrk="1" hangingPunct="1"/>
            <a:r>
              <a:rPr lang="de-DE" dirty="0"/>
              <a:t>Kein Generator; immer alle Variabilität ausgeliefert</a:t>
            </a:r>
          </a:p>
          <a:p>
            <a:pPr lvl="1" eaLnBrk="1" hangingPunct="1"/>
            <a:r>
              <a:rPr lang="de-DE" dirty="0"/>
              <a:t>Codegröße, Speicherverbrauch, Performance</a:t>
            </a:r>
          </a:p>
          <a:p>
            <a:pPr lvl="1" eaLnBrk="1" hangingPunct="1"/>
            <a:r>
              <a:rPr lang="de-DE" dirty="0"/>
              <a:t>Ungenutzte Funktionalität als Risiko</a:t>
            </a:r>
          </a:p>
          <a:p>
            <a:pPr lvl="1" eaLnBrk="1" hangingPunct="1"/>
            <a:endParaRPr lang="de-DE" dirty="0"/>
          </a:p>
          <a:p>
            <a:pPr lvl="1" eaLnBrk="1" hangingPunct="1">
              <a:buFont typeface="Wingdings 3" pitchFamily="18" charset="2"/>
              <a:buNone/>
            </a:pPr>
            <a:endParaRPr lang="de-DE" dirty="0"/>
          </a:p>
          <a:p>
            <a:pPr lvl="1" eaLnBrk="1" hangingPunct="1">
              <a:buFont typeface="Wingdings 3" pitchFamily="18" charset="2"/>
              <a:buNone/>
            </a:pPr>
            <a:endParaRPr lang="de-DE" dirty="0"/>
          </a:p>
          <a:p>
            <a:pPr lvl="1" eaLnBrk="1" hangingPunct="1"/>
            <a:endParaRPr lang="de-DE" dirty="0"/>
          </a:p>
        </p:txBody>
      </p:sp>
      <p:sp>
        <p:nvSpPr>
          <p:cNvPr id="23555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875AFCC-0B82-4E6A-998D-C707D49BAF97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Präprozessoren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Transformieren Quelltext vor </a:t>
            </a:r>
            <a:r>
              <a:rPr lang="de-DE" dirty="0" err="1"/>
              <a:t>Compileraufruf</a:t>
            </a:r>
            <a:endParaRPr lang="de-DE" dirty="0"/>
          </a:p>
          <a:p>
            <a:r>
              <a:rPr lang="de-DE" dirty="0"/>
              <a:t>Von einfachen #</a:t>
            </a:r>
            <a:r>
              <a:rPr lang="de-DE" dirty="0" err="1"/>
              <a:t>include</a:t>
            </a:r>
            <a:r>
              <a:rPr lang="de-DE" dirty="0"/>
              <a:t> Befehlen und bedingter Übersetzung zu komplexen Makrosprachen und Regeln</a:t>
            </a:r>
          </a:p>
          <a:p>
            <a:r>
              <a:rPr lang="de-DE" dirty="0"/>
              <a:t>In vielen Programmiersprachen üblich</a:t>
            </a:r>
          </a:p>
          <a:p>
            <a:pPr lvl="1"/>
            <a:r>
              <a:rPr lang="de-DE" dirty="0"/>
              <a:t>C, C++, </a:t>
            </a:r>
            <a:r>
              <a:rPr lang="de-DE" dirty="0" err="1"/>
              <a:t>Fortran</a:t>
            </a:r>
            <a:r>
              <a:rPr lang="de-DE" dirty="0"/>
              <a:t>, Erlang mit eigenem Präprozessor</a:t>
            </a:r>
          </a:p>
          <a:p>
            <a:pPr lvl="1"/>
            <a:r>
              <a:rPr lang="en-US" dirty="0"/>
              <a:t>C#, Visual Basic, D, PL/SQL, Adobe Flex</a:t>
            </a:r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10B4DD-9431-42C7-84F4-E64864697397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#ifdef Beispiel aus Berkeley DB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65A53-5D25-4605-B00A-9EA8B7DE8E9E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  <p:sp>
        <p:nvSpPr>
          <p:cNvPr id="16387" name="Text Box 7"/>
          <p:cNvSpPr txBox="1">
            <a:spLocks noChangeArrowheads="1"/>
          </p:cNvSpPr>
          <p:nvPr/>
        </p:nvSpPr>
        <p:spPr bwMode="auto">
          <a:xfrm>
            <a:off x="3216276" y="1520527"/>
            <a:ext cx="6768157" cy="5078140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square" lIns="81606" tIns="48833" rIns="81606" bIns="42435">
            <a:spAutoFit/>
          </a:bodyPr>
          <a:lstStyle/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rep_queue_filedone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dbenv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DB_ENV *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dbenv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REP *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__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rep_fileinfo_args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{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HAVE_QUEUE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COMPQUIET(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COMPQUIET(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(__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db_no_queue_am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dbenv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de-DE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db_pgno_t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last;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u_int32_t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flags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t_ret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ifdef</a:t>
            </a: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DIAGNOSTIC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DB_MSGBUF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mb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de-DE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</a:t>
            </a:r>
            <a:r>
              <a:rPr lang="de-DE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100 </a:t>
            </a:r>
            <a:r>
              <a:rPr lang="de-DE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lines</a:t>
            </a:r>
            <a:r>
              <a:rPr lang="de-DE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additional </a:t>
            </a:r>
            <a:r>
              <a:rPr lang="de-DE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endParaRPr lang="de-DE" i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de-DE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Präprozessor in Java?</a:t>
            </a:r>
            <a:endParaRPr lang="de-DE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/>
            <a:r>
              <a:rPr lang="de-DE" dirty="0"/>
              <a:t>Nicht nativ vorhanden</a:t>
            </a:r>
          </a:p>
          <a:p>
            <a:pPr eaLnBrk="1"/>
            <a:r>
              <a:rPr lang="de-DE" dirty="0"/>
              <a:t>Bedingte Kompilierung in manchen Compilern nur auf Statement-Ebene, nicht für Klassen oder Methoden</a:t>
            </a:r>
          </a:p>
          <a:p>
            <a:pPr eaLnBrk="1"/>
            <a:endParaRPr lang="de-DE" dirty="0"/>
          </a:p>
          <a:p>
            <a:pPr eaLnBrk="1"/>
            <a:endParaRPr lang="de-DE" dirty="0"/>
          </a:p>
          <a:p>
            <a:pPr eaLnBrk="1"/>
            <a:endParaRPr lang="de-DE" dirty="0"/>
          </a:p>
          <a:p>
            <a:pPr eaLnBrk="1"/>
            <a:endParaRPr lang="de-DE" dirty="0"/>
          </a:p>
          <a:p>
            <a:pPr eaLnBrk="1"/>
            <a:endParaRPr lang="de-DE" dirty="0"/>
          </a:p>
          <a:p>
            <a:pPr eaLnBrk="1"/>
            <a:endParaRPr lang="de-DE" dirty="0"/>
          </a:p>
          <a:p>
            <a:pPr eaLnBrk="1"/>
            <a:r>
              <a:rPr lang="de-DE" dirty="0"/>
              <a:t>Externe Tools vorhanden, z.B. CPP, </a:t>
            </a:r>
            <a:r>
              <a:rPr lang="de-DE" dirty="0" err="1"/>
              <a:t>Antenna</a:t>
            </a:r>
            <a:r>
              <a:rPr lang="de-DE" dirty="0"/>
              <a:t>, </a:t>
            </a:r>
            <a:r>
              <a:rPr lang="de-DE" dirty="0" err="1"/>
              <a:t>Munge</a:t>
            </a:r>
            <a:r>
              <a:rPr lang="de-DE" dirty="0"/>
              <a:t>, XVCL, </a:t>
            </a:r>
            <a:r>
              <a:rPr lang="de-DE" dirty="0" err="1"/>
              <a:t>Gears</a:t>
            </a:r>
            <a:r>
              <a:rPr lang="de-DE" dirty="0"/>
              <a:t>, pure::</a:t>
            </a:r>
            <a:r>
              <a:rPr lang="de-DE" dirty="0" err="1"/>
              <a:t>variants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2C38E8-A85C-454C-9999-E04B65FBC806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2783632" y="3429000"/>
            <a:ext cx="6140450" cy="257651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final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DEBUG =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immer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(DEBUG)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(“debug info”);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}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Munge</a:t>
            </a:r>
            <a:endParaRPr 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de-DE"/>
              <a:t>Simpler Präprozessor für Java Code</a:t>
            </a:r>
          </a:p>
          <a:p>
            <a:pPr eaLnBrk="1"/>
            <a:r>
              <a:rPr lang="en-US"/>
              <a:t>Ursprünglich für Swing in Java 1.2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7CDFF9-45CC-4627-B8F9-C065B0067852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3143250" y="3312631"/>
            <a:ext cx="6140450" cy="23082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immer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/*if[DEBUG]*/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(“debug info”);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/*end[DEBUG]*/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}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2243138" y="5948601"/>
            <a:ext cx="7328118" cy="360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10" tIns="41455" rIns="82910" bIns="41455">
            <a:spAutoFit/>
          </a:bodyPr>
          <a:lstStyle/>
          <a:p>
            <a:r>
              <a:rPr lang="pt-BR"/>
              <a:t>java Munge </a:t>
            </a:r>
            <a:r>
              <a:rPr lang="pt-BR">
                <a:solidFill>
                  <a:srgbClr val="FF0000"/>
                </a:solidFill>
              </a:rPr>
              <a:t>–DDEBUG –DFEATURE2</a:t>
            </a:r>
            <a:r>
              <a:rPr lang="pt-BR"/>
              <a:t> Datei1.java Datei2.java ... Zielverzeichnis</a:t>
            </a:r>
            <a:endParaRPr lang="de-DE"/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5900739" y="6499226"/>
            <a:ext cx="4537241" cy="253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18" tIns="41460" rIns="82918" bIns="41460">
            <a:spAutoFit/>
          </a:bodyPr>
          <a:lstStyle/>
          <a:p>
            <a:r>
              <a:rPr lang="de-DE" sz="1100" u="sng"/>
              <a:t>http://weblogs.java.net/blog/tball/archive/2006/09/munge_swings_se.html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3"/>
            <a:ext cx="563083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Hintergrund</a:t>
            </a:r>
            <a:br>
              <a:rPr lang="de-DE" sz="4800" dirty="0">
                <a:solidFill>
                  <a:prstClr val="white"/>
                </a:solidFill>
                <a:latin typeface="Calibri" pitchFamily="34" charset="0"/>
              </a:rPr>
            </a:b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Konfigurierbarkeit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475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dirty="0" err="1"/>
              <a:t>Beispiel</a:t>
            </a:r>
            <a:r>
              <a:rPr lang="en-US" dirty="0"/>
              <a:t>: </a:t>
            </a:r>
            <a:r>
              <a:rPr lang="en-US" dirty="0" err="1"/>
              <a:t>Konfigurierbarer</a:t>
            </a:r>
            <a:r>
              <a:rPr lang="en-US" dirty="0"/>
              <a:t> Graph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B834F2-30CF-4629-BC30-8DFCE567686E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  <p:sp>
        <p:nvSpPr>
          <p:cNvPr id="20483" name="Text Box 4"/>
          <p:cNvSpPr txBox="1">
            <a:spLocks noChangeArrowheads="1"/>
          </p:cNvSpPr>
          <p:nvPr/>
        </p:nvSpPr>
        <p:spPr bwMode="auto">
          <a:xfrm>
            <a:off x="6132513" y="3179764"/>
            <a:ext cx="3072012" cy="220459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Edge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Node a, b;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FFFFF"/>
                </a:solidFill>
              </a:rPr>
              <a:t>Color color = </a:t>
            </a:r>
            <a:r>
              <a:rPr lang="en-US" sz="1300" b="1">
                <a:solidFill>
                  <a:srgbClr val="FFFFFF"/>
                </a:solidFill>
              </a:rPr>
              <a:t>new</a:t>
            </a:r>
            <a:r>
              <a:rPr lang="en-US" sz="1300">
                <a:solidFill>
                  <a:srgbClr val="FFFFFF"/>
                </a:solidFill>
              </a:rPr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FFFFF"/>
                </a:solidFill>
              </a:rPr>
              <a:t>  Weight weight = new Weight();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Edge(Node _a, Node _b) { a = _a; b = _b;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FFFFF"/>
                </a:solidFill>
              </a:rPr>
              <a:t>Color.setDisplayColor(color);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a.print(); b.print();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FFFFF"/>
                </a:solidFill>
              </a:rPr>
              <a:t>weight.print();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4" name="Text Box 5"/>
          <p:cNvSpPr txBox="1">
            <a:spLocks noChangeArrowheads="1"/>
          </p:cNvSpPr>
          <p:nvPr/>
        </p:nvSpPr>
        <p:spPr bwMode="auto">
          <a:xfrm>
            <a:off x="6132513" y="3179764"/>
            <a:ext cx="3072012" cy="220459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Edge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Node a, b;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FFFFF"/>
                </a:solidFill>
              </a:rPr>
              <a:t>Color color = </a:t>
            </a:r>
            <a:r>
              <a:rPr lang="en-US" sz="1300" b="1">
                <a:solidFill>
                  <a:srgbClr val="FFFFFF"/>
                </a:solidFill>
              </a:rPr>
              <a:t>new</a:t>
            </a:r>
            <a:r>
              <a:rPr lang="en-US" sz="1300">
                <a:solidFill>
                  <a:srgbClr val="FFFFFF"/>
                </a:solidFill>
              </a:rPr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C0128"/>
                </a:solidFill>
              </a:rPr>
              <a:t>Weight weight = new Weight();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Edge(Node _a, Node _b) { a = _a; b = _b;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FFFFF"/>
                </a:solidFill>
              </a:rPr>
              <a:t>Color.setDisplayColor(color);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a.print(); b.print();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C0128"/>
                </a:solidFill>
              </a:rPr>
              <a:t>weight.print();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6132513" y="3179764"/>
            <a:ext cx="3072012" cy="220459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Edge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Node a, b;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0000FF"/>
                </a:solidFill>
              </a:rPr>
              <a:t>Color color = </a:t>
            </a:r>
            <a:r>
              <a:rPr lang="en-US" sz="1300" b="1">
                <a:solidFill>
                  <a:srgbClr val="0000FF"/>
                </a:solidFill>
              </a:rPr>
              <a:t>new</a:t>
            </a:r>
            <a:r>
              <a:rPr lang="en-US" sz="1300">
                <a:solidFill>
                  <a:srgbClr val="0000FF"/>
                </a:solidFill>
              </a:rPr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C0128"/>
                </a:solidFill>
              </a:rPr>
              <a:t>Weight weight;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Edge(Node _a, Node _b) { a = _a; b = _b;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0000FF"/>
                </a:solidFill>
              </a:rPr>
              <a:t>Color.setDisplayColor(color);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a.print(); b.print();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C0128"/>
                </a:solidFill>
              </a:rPr>
              <a:t>weight.print();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6" name="Text Box 7"/>
          <p:cNvSpPr txBox="1">
            <a:spLocks noChangeArrowheads="1"/>
          </p:cNvSpPr>
          <p:nvPr/>
        </p:nvSpPr>
        <p:spPr bwMode="auto">
          <a:xfrm>
            <a:off x="1833563" y="1381126"/>
            <a:ext cx="4132262" cy="38449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 dirty="0">
                <a:solidFill>
                  <a:srgbClr val="000000"/>
                </a:solidFill>
              </a:rPr>
              <a:t>class</a:t>
            </a:r>
            <a:r>
              <a:rPr lang="en-US" sz="1300" dirty="0">
                <a:solidFill>
                  <a:srgbClr val="000000"/>
                </a:solidFill>
              </a:rPr>
              <a:t> Graph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Vector </a:t>
            </a:r>
            <a:r>
              <a:rPr lang="en-US" sz="1300" dirty="0" err="1">
                <a:solidFill>
                  <a:srgbClr val="000000"/>
                </a:solidFill>
              </a:rPr>
              <a:t>nv</a:t>
            </a:r>
            <a:r>
              <a:rPr lang="en-US" sz="1300" dirty="0">
                <a:solidFill>
                  <a:srgbClr val="000000"/>
                </a:solidFill>
              </a:rPr>
              <a:t> = </a:t>
            </a:r>
            <a:r>
              <a:rPr lang="en-US" sz="1300" b="1" dirty="0">
                <a:solidFill>
                  <a:srgbClr val="000000"/>
                </a:solidFill>
              </a:rPr>
              <a:t>new</a:t>
            </a:r>
            <a:r>
              <a:rPr lang="en-US" sz="1300" dirty="0">
                <a:solidFill>
                  <a:srgbClr val="000000"/>
                </a:solidFill>
              </a:rPr>
              <a:t> Vector(); Vector </a:t>
            </a:r>
            <a:r>
              <a:rPr lang="en-US" sz="1300" dirty="0" err="1">
                <a:solidFill>
                  <a:srgbClr val="000000"/>
                </a:solidFill>
              </a:rPr>
              <a:t>ev</a:t>
            </a:r>
            <a:r>
              <a:rPr lang="en-US" sz="1300" dirty="0">
                <a:solidFill>
                  <a:srgbClr val="000000"/>
                </a:solidFill>
              </a:rPr>
              <a:t> = </a:t>
            </a:r>
            <a:r>
              <a:rPr lang="en-US" sz="1300" b="1" dirty="0">
                <a:solidFill>
                  <a:srgbClr val="000000"/>
                </a:solidFill>
              </a:rPr>
              <a:t>new</a:t>
            </a:r>
            <a:r>
              <a:rPr lang="en-US" sz="1300" dirty="0">
                <a:solidFill>
                  <a:srgbClr val="000000"/>
                </a:solidFill>
              </a:rPr>
              <a:t> Vector();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Edge add(Node n, Node m)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  Edge e = </a:t>
            </a:r>
            <a:r>
              <a:rPr lang="en-US" sz="1300" b="1" dirty="0">
                <a:solidFill>
                  <a:srgbClr val="000000"/>
                </a:solidFill>
              </a:rPr>
              <a:t>new</a:t>
            </a:r>
            <a:r>
              <a:rPr lang="en-US" sz="1300" dirty="0">
                <a:solidFill>
                  <a:srgbClr val="000000"/>
                </a:solidFill>
              </a:rPr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  </a:t>
            </a:r>
            <a:r>
              <a:rPr lang="en-US" sz="1300" dirty="0" err="1">
                <a:solidFill>
                  <a:srgbClr val="000000"/>
                </a:solidFill>
              </a:rPr>
              <a:t>nv.add</a:t>
            </a:r>
            <a:r>
              <a:rPr lang="en-US" sz="1300" dirty="0">
                <a:solidFill>
                  <a:srgbClr val="000000"/>
                </a:solidFill>
              </a:rPr>
              <a:t>(n); </a:t>
            </a:r>
            <a:r>
              <a:rPr lang="en-US" sz="1300" dirty="0" err="1">
                <a:solidFill>
                  <a:srgbClr val="000000"/>
                </a:solidFill>
              </a:rPr>
              <a:t>nv.add</a:t>
            </a:r>
            <a:r>
              <a:rPr lang="en-US" sz="1300" dirty="0">
                <a:solidFill>
                  <a:srgbClr val="000000"/>
                </a:solidFill>
              </a:rPr>
              <a:t>(m); </a:t>
            </a:r>
            <a:r>
              <a:rPr lang="en-US" sz="1300" dirty="0" err="1">
                <a:solidFill>
                  <a:srgbClr val="000000"/>
                </a:solidFill>
              </a:rPr>
              <a:t>ev.add</a:t>
            </a:r>
            <a:r>
              <a:rPr lang="en-US" sz="1300" dirty="0">
                <a:solidFill>
                  <a:srgbClr val="000000"/>
                </a:solidFill>
              </a:rPr>
              <a:t>(e);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  </a:t>
            </a:r>
            <a:r>
              <a:rPr lang="en-US" sz="1300" dirty="0" err="1">
                <a:solidFill>
                  <a:srgbClr val="FFFFFF"/>
                </a:solidFill>
              </a:rPr>
              <a:t>e.weight</a:t>
            </a:r>
            <a:r>
              <a:rPr lang="en-US" sz="1300" dirty="0">
                <a:solidFill>
                  <a:srgbClr val="FFFFFF"/>
                </a:solidFill>
              </a:rPr>
              <a:t> = </a:t>
            </a:r>
            <a:r>
              <a:rPr lang="en-US" sz="1300" b="1" dirty="0">
                <a:solidFill>
                  <a:srgbClr val="FFFFFF"/>
                </a:solidFill>
              </a:rPr>
              <a:t>new</a:t>
            </a:r>
            <a:r>
              <a:rPr lang="en-US" sz="1300" dirty="0">
                <a:solidFill>
                  <a:srgbClr val="FFFFFF"/>
                </a:solidFill>
              </a:rPr>
              <a:t> Weight();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  </a:t>
            </a:r>
            <a:r>
              <a:rPr lang="en-US" sz="1300" b="1" dirty="0">
                <a:solidFill>
                  <a:srgbClr val="000000"/>
                </a:solidFill>
              </a:rPr>
              <a:t>return</a:t>
            </a:r>
            <a:r>
              <a:rPr lang="en-US" sz="1300" dirty="0">
                <a:solidFill>
                  <a:srgbClr val="000000"/>
                </a:solidFill>
              </a:rPr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</a:t>
            </a:r>
            <a:r>
              <a:rPr lang="en-US" sz="1300" dirty="0">
                <a:solidFill>
                  <a:srgbClr val="FFFFFF"/>
                </a:solidFill>
              </a:rPr>
              <a:t>Edge add(Node n, Node m, Weight w)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FFFFFF"/>
                </a:solidFill>
              </a:rPr>
              <a:t>    Edge e = </a:t>
            </a:r>
            <a:r>
              <a:rPr lang="en-US" sz="1300" b="1" dirty="0">
                <a:solidFill>
                  <a:srgbClr val="FFFFFF"/>
                </a:solidFill>
              </a:rPr>
              <a:t>new</a:t>
            </a:r>
            <a:r>
              <a:rPr lang="en-US" sz="1300" dirty="0">
                <a:solidFill>
                  <a:srgbClr val="FFFFFF"/>
                </a:solidFill>
              </a:rPr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FFFFFF"/>
                </a:solidFill>
              </a:rPr>
              <a:t>    </a:t>
            </a:r>
            <a:r>
              <a:rPr lang="en-US" sz="1300" dirty="0" err="1">
                <a:solidFill>
                  <a:srgbClr val="FFFFFF"/>
                </a:solidFill>
              </a:rPr>
              <a:t>nv.add</a:t>
            </a:r>
            <a:r>
              <a:rPr lang="en-US" sz="1300" dirty="0">
                <a:solidFill>
                  <a:srgbClr val="FFFFFF"/>
                </a:solidFill>
              </a:rPr>
              <a:t>(n); </a:t>
            </a:r>
            <a:r>
              <a:rPr lang="en-US" sz="1300" dirty="0" err="1">
                <a:solidFill>
                  <a:srgbClr val="FFFFFF"/>
                </a:solidFill>
              </a:rPr>
              <a:t>nv.add</a:t>
            </a:r>
            <a:r>
              <a:rPr lang="en-US" sz="1300" dirty="0">
                <a:solidFill>
                  <a:srgbClr val="FFFFFF"/>
                </a:solidFill>
              </a:rPr>
              <a:t>(m); </a:t>
            </a:r>
            <a:r>
              <a:rPr lang="en-US" sz="1300" dirty="0" err="1">
                <a:solidFill>
                  <a:srgbClr val="FFFFFF"/>
                </a:solidFill>
              </a:rPr>
              <a:t>ev.add</a:t>
            </a:r>
            <a:r>
              <a:rPr lang="en-US" sz="1300" dirty="0">
                <a:solidFill>
                  <a:srgbClr val="FFFFFF"/>
                </a:solidFill>
              </a:rPr>
              <a:t>(e);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FFFFFF"/>
                </a:solidFill>
              </a:rPr>
              <a:t>    </a:t>
            </a:r>
            <a:r>
              <a:rPr lang="en-US" sz="1300" dirty="0" err="1">
                <a:solidFill>
                  <a:srgbClr val="FFFFFF"/>
                </a:solidFill>
              </a:rPr>
              <a:t>e.weight</a:t>
            </a:r>
            <a:r>
              <a:rPr lang="en-US" sz="1300" dirty="0">
                <a:solidFill>
                  <a:srgbClr val="FFFFFF"/>
                </a:solidFill>
              </a:rPr>
              <a:t> = w; </a:t>
            </a:r>
            <a:r>
              <a:rPr lang="en-US" sz="1300" b="1" dirty="0">
                <a:solidFill>
                  <a:srgbClr val="FFFFFF"/>
                </a:solidFill>
              </a:rPr>
              <a:t>return</a:t>
            </a:r>
            <a:r>
              <a:rPr lang="en-US" sz="1300" dirty="0">
                <a:solidFill>
                  <a:srgbClr val="FFFFFF"/>
                </a:solidFill>
              </a:rPr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FFFFFF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</a:t>
            </a:r>
            <a:r>
              <a:rPr lang="en-US" sz="1300" b="1" dirty="0">
                <a:solidFill>
                  <a:srgbClr val="000000"/>
                </a:solidFill>
              </a:rPr>
              <a:t>void</a:t>
            </a:r>
            <a:r>
              <a:rPr lang="en-US" sz="1300" dirty="0">
                <a:solidFill>
                  <a:srgbClr val="000000"/>
                </a:solidFill>
              </a:rPr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  </a:t>
            </a:r>
            <a:r>
              <a:rPr lang="en-US" sz="1300" b="1" dirty="0">
                <a:solidFill>
                  <a:srgbClr val="000000"/>
                </a:solidFill>
              </a:rPr>
              <a:t>for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000000"/>
                </a:solidFill>
              </a:rPr>
              <a:t>int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i</a:t>
            </a:r>
            <a:r>
              <a:rPr lang="en-US" sz="1300" dirty="0">
                <a:solidFill>
                  <a:srgbClr val="000000"/>
                </a:solidFill>
              </a:rPr>
              <a:t> = 0; </a:t>
            </a:r>
            <a:r>
              <a:rPr lang="en-US" sz="1300" dirty="0" err="1">
                <a:solidFill>
                  <a:srgbClr val="000000"/>
                </a:solidFill>
              </a:rPr>
              <a:t>i</a:t>
            </a:r>
            <a:r>
              <a:rPr lang="en-US" sz="1300" dirty="0">
                <a:solidFill>
                  <a:srgbClr val="000000"/>
                </a:solidFill>
              </a:rPr>
              <a:t> &lt; </a:t>
            </a:r>
            <a:r>
              <a:rPr lang="en-US" sz="1300" dirty="0" err="1">
                <a:solidFill>
                  <a:srgbClr val="000000"/>
                </a:solidFill>
              </a:rPr>
              <a:t>ev.size</a:t>
            </a:r>
            <a:r>
              <a:rPr lang="en-US" sz="1300" dirty="0">
                <a:solidFill>
                  <a:srgbClr val="000000"/>
                </a:solidFill>
              </a:rPr>
              <a:t>(); </a:t>
            </a:r>
            <a:r>
              <a:rPr lang="en-US" sz="1300" dirty="0" err="1">
                <a:solidFill>
                  <a:srgbClr val="000000"/>
                </a:solidFill>
              </a:rPr>
              <a:t>i</a:t>
            </a:r>
            <a:r>
              <a:rPr lang="en-US" sz="1300" dirty="0">
                <a:solidFill>
                  <a:srgbClr val="000000"/>
                </a:solidFill>
              </a:rPr>
              <a:t>++)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    ((Edge)</a:t>
            </a:r>
            <a:r>
              <a:rPr lang="en-US" sz="1300" dirty="0" err="1">
                <a:solidFill>
                  <a:srgbClr val="000000"/>
                </a:solidFill>
              </a:rPr>
              <a:t>ev.get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>
                <a:solidFill>
                  <a:srgbClr val="000000"/>
                </a:solidFill>
              </a:rPr>
              <a:t>i</a:t>
            </a:r>
            <a:r>
              <a:rPr lang="en-US" sz="1300" dirty="0">
                <a:solidFill>
                  <a:srgbClr val="000000"/>
                </a:solidFill>
              </a:rPr>
              <a:t>)).print();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7" name="Text Box 8"/>
          <p:cNvSpPr txBox="1">
            <a:spLocks noChangeArrowheads="1"/>
          </p:cNvSpPr>
          <p:nvPr/>
        </p:nvSpPr>
        <p:spPr bwMode="auto">
          <a:xfrm>
            <a:off x="1833563" y="1381126"/>
            <a:ext cx="4132262" cy="38449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Graph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Vector nv = </a:t>
            </a:r>
            <a:r>
              <a:rPr lang="en-US" sz="1300" b="1">
                <a:solidFill>
                  <a:srgbClr val="000000"/>
                </a:solidFill>
              </a:rPr>
              <a:t>new</a:t>
            </a:r>
            <a:r>
              <a:rPr lang="en-US" sz="1300">
                <a:solidFill>
                  <a:srgbClr val="000000"/>
                </a:solidFill>
              </a:rPr>
              <a:t> Vector(); Vector ev = </a:t>
            </a:r>
            <a:r>
              <a:rPr lang="en-US" sz="1300" b="1">
                <a:solidFill>
                  <a:srgbClr val="000000"/>
                </a:solidFill>
              </a:rPr>
              <a:t>new</a:t>
            </a:r>
            <a:r>
              <a:rPr lang="en-US" sz="1300">
                <a:solidFill>
                  <a:srgbClr val="000000"/>
                </a:solidFill>
              </a:rPr>
              <a:t> Vector();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Edge add(Node n, Node m)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Edge e = </a:t>
            </a:r>
            <a:r>
              <a:rPr lang="en-US" sz="1300" b="1">
                <a:solidFill>
                  <a:srgbClr val="000000"/>
                </a:solidFill>
              </a:rPr>
              <a:t>new</a:t>
            </a:r>
            <a:r>
              <a:rPr lang="en-US" sz="1300">
                <a:solidFill>
                  <a:srgbClr val="000000"/>
                </a:solidFill>
              </a:rPr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nv.add(n); nv.add(m); ev.add(e);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C0128"/>
                </a:solidFill>
              </a:rPr>
              <a:t>e.weight = </a:t>
            </a:r>
            <a:r>
              <a:rPr lang="en-US" sz="1300" b="1">
                <a:solidFill>
                  <a:srgbClr val="FC0128"/>
                </a:solidFill>
              </a:rPr>
              <a:t>new</a:t>
            </a:r>
            <a:r>
              <a:rPr lang="en-US" sz="1300">
                <a:solidFill>
                  <a:srgbClr val="FC0128"/>
                </a:solidFill>
              </a:rPr>
              <a:t> Weight();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 b="1">
                <a:solidFill>
                  <a:srgbClr val="000000"/>
                </a:solidFill>
              </a:rPr>
              <a:t>return</a:t>
            </a:r>
            <a:r>
              <a:rPr lang="en-US" sz="1300">
                <a:solidFill>
                  <a:srgbClr val="000000"/>
                </a:solidFill>
              </a:rPr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C0128"/>
                </a:solidFill>
              </a:rPr>
              <a:t>Edge add(Node n, Node m, Weight w)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C0128"/>
                </a:solidFill>
              </a:rPr>
              <a:t>    Edge e = </a:t>
            </a:r>
            <a:r>
              <a:rPr lang="en-US" sz="1300" b="1">
                <a:solidFill>
                  <a:srgbClr val="FC0128"/>
                </a:solidFill>
              </a:rPr>
              <a:t>new</a:t>
            </a:r>
            <a:r>
              <a:rPr lang="en-US" sz="1300">
                <a:solidFill>
                  <a:srgbClr val="FC0128"/>
                </a:solidFill>
              </a:rPr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C0128"/>
                </a:solidFill>
              </a:rPr>
              <a:t>    nv.add(n); nv.add(m); ev.add(e);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C0128"/>
                </a:solidFill>
              </a:rPr>
              <a:t>    e.weight = w; </a:t>
            </a:r>
            <a:r>
              <a:rPr lang="en-US" sz="1300" b="1">
                <a:solidFill>
                  <a:srgbClr val="FC0128"/>
                </a:solidFill>
              </a:rPr>
              <a:t>return</a:t>
            </a:r>
            <a:r>
              <a:rPr lang="en-US" sz="1300">
                <a:solidFill>
                  <a:srgbClr val="FC0128"/>
                </a:solidFill>
              </a:rPr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C0128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 b="1">
                <a:solidFill>
                  <a:srgbClr val="000000"/>
                </a:solidFill>
              </a:rPr>
              <a:t>for</a:t>
            </a:r>
            <a:r>
              <a:rPr lang="en-US" sz="1300">
                <a:solidFill>
                  <a:srgbClr val="000000"/>
                </a:solidFill>
              </a:rPr>
              <a:t>(</a:t>
            </a:r>
            <a:r>
              <a:rPr lang="en-US" sz="1300" b="1">
                <a:solidFill>
                  <a:srgbClr val="000000"/>
                </a:solidFill>
              </a:rPr>
              <a:t>int</a:t>
            </a:r>
            <a:r>
              <a:rPr lang="en-US" sz="1300">
                <a:solidFill>
                  <a:srgbClr val="000000"/>
                </a:solidFill>
              </a:rPr>
              <a:t> i = 0; i &lt; ev.size(); i++)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  ((Edge)ev.get(i)).print();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8" name="Text Box 9"/>
          <p:cNvSpPr txBox="1">
            <a:spLocks noChangeArrowheads="1"/>
          </p:cNvSpPr>
          <p:nvPr/>
        </p:nvSpPr>
        <p:spPr bwMode="auto">
          <a:xfrm>
            <a:off x="6119814" y="1381126"/>
            <a:ext cx="2554287" cy="16732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Node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int</a:t>
            </a:r>
            <a:r>
              <a:rPr lang="en-US" sz="1300">
                <a:solidFill>
                  <a:srgbClr val="000000"/>
                </a:solidFill>
              </a:rPr>
              <a:t> id = 0;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FFFFF"/>
                </a:solidFill>
              </a:rPr>
              <a:t>Color color = </a:t>
            </a:r>
            <a:r>
              <a:rPr lang="en-US" sz="1300" b="1">
                <a:solidFill>
                  <a:srgbClr val="FFFFFF"/>
                </a:solidFill>
              </a:rPr>
              <a:t>new</a:t>
            </a:r>
            <a:r>
              <a:rPr lang="en-US" sz="1300">
                <a:solidFill>
                  <a:srgbClr val="FFFFFF"/>
                </a:solidFill>
              </a:rPr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FFFFF"/>
                </a:solidFill>
              </a:rPr>
              <a:t>Color.setDisplayColor(color);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System.out.print(id);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9" name="Text Box 10"/>
          <p:cNvSpPr txBox="1">
            <a:spLocks noChangeArrowheads="1"/>
          </p:cNvSpPr>
          <p:nvPr/>
        </p:nvSpPr>
        <p:spPr bwMode="auto">
          <a:xfrm>
            <a:off x="6119814" y="1381126"/>
            <a:ext cx="2554287" cy="16732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Node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int</a:t>
            </a:r>
            <a:r>
              <a:rPr lang="en-US" sz="1300">
                <a:solidFill>
                  <a:srgbClr val="000000"/>
                </a:solidFill>
              </a:rPr>
              <a:t> id = 0;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0000FF"/>
                </a:solidFill>
              </a:rPr>
              <a:t>Color color = </a:t>
            </a:r>
            <a:r>
              <a:rPr lang="en-US" sz="1300" b="1">
                <a:solidFill>
                  <a:srgbClr val="0000FF"/>
                </a:solidFill>
              </a:rPr>
              <a:t>new</a:t>
            </a:r>
            <a:r>
              <a:rPr lang="en-US" sz="1300">
                <a:solidFill>
                  <a:srgbClr val="0000FF"/>
                </a:solidFill>
              </a:rPr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0000FF"/>
                </a:solidFill>
              </a:rPr>
              <a:t>Color.setDisplayColor(color);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System.out.print(id);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90" name="Text Box 11"/>
          <p:cNvSpPr txBox="1">
            <a:spLocks noChangeArrowheads="1"/>
          </p:cNvSpPr>
          <p:nvPr/>
        </p:nvSpPr>
        <p:spPr bwMode="auto">
          <a:xfrm>
            <a:off x="1833563" y="5367339"/>
            <a:ext cx="3484562" cy="66833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FF"/>
                </a:solidFill>
              </a:rPr>
              <a:t>class</a:t>
            </a:r>
            <a:r>
              <a:rPr lang="en-US" sz="1300">
                <a:solidFill>
                  <a:srgbClr val="0000FF"/>
                </a:solidFill>
              </a:rPr>
              <a:t> Color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FF"/>
                </a:solidFill>
              </a:rPr>
              <a:t>  </a:t>
            </a:r>
            <a:r>
              <a:rPr lang="en-US" sz="1300" b="1">
                <a:solidFill>
                  <a:srgbClr val="0000FF"/>
                </a:solidFill>
              </a:rPr>
              <a:t>static void</a:t>
            </a:r>
            <a:r>
              <a:rPr lang="en-US" sz="1300">
                <a:solidFill>
                  <a:srgbClr val="0000FF"/>
                </a:solidFill>
              </a:rPr>
              <a:t> setDisplayColor(Color c) { ... }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FF"/>
                </a:solidFill>
              </a:rPr>
              <a:t>}</a:t>
            </a:r>
          </a:p>
        </p:txBody>
      </p:sp>
      <p:sp>
        <p:nvSpPr>
          <p:cNvPr id="20491" name="Text Box 12"/>
          <p:cNvSpPr txBox="1">
            <a:spLocks noChangeArrowheads="1"/>
          </p:cNvSpPr>
          <p:nvPr/>
        </p:nvSpPr>
        <p:spPr bwMode="auto">
          <a:xfrm>
            <a:off x="1851025" y="6135588"/>
            <a:ext cx="2762250" cy="284162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sz="1300" b="1">
                <a:solidFill>
                  <a:srgbClr val="FC0128"/>
                </a:solidFill>
              </a:rPr>
              <a:t>class</a:t>
            </a:r>
            <a:r>
              <a:rPr lang="de-DE" sz="1300">
                <a:solidFill>
                  <a:srgbClr val="FC0128"/>
                </a:solidFill>
              </a:rPr>
              <a:t> Weight { </a:t>
            </a:r>
            <a:r>
              <a:rPr lang="de-DE" sz="1300" b="1">
                <a:solidFill>
                  <a:srgbClr val="FC0128"/>
                </a:solidFill>
              </a:rPr>
              <a:t>void</a:t>
            </a:r>
            <a:r>
              <a:rPr lang="de-DE" sz="1300">
                <a:solidFill>
                  <a:srgbClr val="FC0128"/>
                </a:solidFill>
              </a:rPr>
              <a:t> print() { ... } }</a:t>
            </a:r>
          </a:p>
        </p:txBody>
      </p:sp>
      <p:pic>
        <p:nvPicPr>
          <p:cNvPr id="16" name="Picture 1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27987" y="5598964"/>
            <a:ext cx="5553075" cy="125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Graph-Beispiel mit Munge</a:t>
            </a:r>
            <a:endParaRPr lang="de-DE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631504" y="2794620"/>
            <a:ext cx="10513168" cy="459482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defRPr/>
            </a:pPr>
            <a:fld id="{FE5A3004-BC46-4ECD-A727-38F5ABD4201F}" type="slidenum">
              <a:rPr lang="de-DE" smtClean="0"/>
              <a:pPr>
                <a:defRPr/>
              </a:pPr>
              <a:t>51</a:t>
            </a:fld>
            <a:endParaRPr lang="de-DE" dirty="0"/>
          </a:p>
        </p:txBody>
      </p:sp>
      <p:sp>
        <p:nvSpPr>
          <p:cNvPr id="21507" name="Text Box 6"/>
          <p:cNvSpPr txBox="1">
            <a:spLocks noChangeArrowheads="1"/>
          </p:cNvSpPr>
          <p:nvPr/>
        </p:nvSpPr>
        <p:spPr bwMode="auto">
          <a:xfrm>
            <a:off x="4519191" y="1959571"/>
            <a:ext cx="3462338" cy="3548875"/>
          </a:xfrm>
          <a:prstGeom prst="rect">
            <a:avLst/>
          </a:prstGeom>
          <a:solidFill>
            <a:schemeClr val="bg1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 dirty="0"/>
              <a:t>class</a:t>
            </a:r>
            <a:r>
              <a:rPr lang="en-US" sz="1300" dirty="0"/>
              <a:t> Edge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Node a, b;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/*if[COLOR]*/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Color </a:t>
            </a:r>
            <a:r>
              <a:rPr lang="en-US" sz="1300" dirty="0" err="1"/>
              <a:t>color</a:t>
            </a:r>
            <a:r>
              <a:rPr lang="en-US" sz="1300" dirty="0"/>
              <a:t> = new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/*end[COLOR]*/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/*if[WEIGHT]*/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Weight </a:t>
            </a:r>
            <a:r>
              <a:rPr lang="en-US" sz="1300" dirty="0" err="1"/>
              <a:t>weight</a:t>
            </a:r>
            <a:r>
              <a:rPr lang="en-US" sz="1300" dirty="0"/>
              <a:t>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/*end[WEIGHT]*/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Edge(Node _a, Node _b) { a = _a; b = _b;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</a:t>
            </a:r>
            <a:r>
              <a:rPr lang="en-US" sz="1300" b="1" dirty="0"/>
              <a:t>void</a:t>
            </a:r>
            <a:r>
              <a:rPr lang="en-US" sz="1300" dirty="0"/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  /*if[COLOR]*/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  </a:t>
            </a:r>
            <a:r>
              <a:rPr lang="en-US" sz="1300" dirty="0" err="1"/>
              <a:t>Color.setDisplayColor</a:t>
            </a:r>
            <a:r>
              <a:rPr lang="en-US" sz="1300" dirty="0"/>
              <a:t>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  /*end[COLOR]*/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  </a:t>
            </a:r>
            <a:r>
              <a:rPr lang="en-US" sz="1300" dirty="0" err="1"/>
              <a:t>a.print</a:t>
            </a:r>
            <a:r>
              <a:rPr lang="en-US" sz="1300" dirty="0"/>
              <a:t>(); </a:t>
            </a:r>
            <a:r>
              <a:rPr lang="en-US" sz="1300" dirty="0" err="1"/>
              <a:t>b.print</a:t>
            </a:r>
            <a:r>
              <a:rPr lang="en-US" sz="1300" dirty="0"/>
              <a:t>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  /*if[WEIGHT]*/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  </a:t>
            </a:r>
            <a:r>
              <a:rPr lang="en-US" sz="1300" dirty="0" err="1"/>
              <a:t>weight.print</a:t>
            </a:r>
            <a:r>
              <a:rPr lang="en-US" sz="1300" dirty="0"/>
              <a:t>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  /*end[WEIGHT]*/</a:t>
            </a:r>
            <a:r>
              <a:rPr lang="en-US" sz="1300" dirty="0"/>
              <a:t>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}</a:t>
            </a:r>
          </a:p>
        </p:txBody>
      </p:sp>
      <p:sp>
        <p:nvSpPr>
          <p:cNvPr id="21508" name="Text Box 8"/>
          <p:cNvSpPr txBox="1">
            <a:spLocks noChangeArrowheads="1"/>
          </p:cNvSpPr>
          <p:nvPr/>
        </p:nvSpPr>
        <p:spPr bwMode="auto">
          <a:xfrm>
            <a:off x="78160" y="1959571"/>
            <a:ext cx="4114800" cy="4641850"/>
          </a:xfrm>
          <a:prstGeom prst="rect">
            <a:avLst/>
          </a:prstGeom>
          <a:solidFill>
            <a:schemeClr val="bg1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/>
              <a:t>class</a:t>
            </a:r>
            <a:r>
              <a:rPr lang="en-US" sz="1300"/>
              <a:t> Graph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Vector nv = </a:t>
            </a:r>
            <a:r>
              <a:rPr lang="en-US" sz="1300" b="1"/>
              <a:t>new</a:t>
            </a:r>
            <a:r>
              <a:rPr lang="en-US" sz="1300"/>
              <a:t> Vector(); Vector ev = </a:t>
            </a:r>
            <a:r>
              <a:rPr lang="en-US" sz="1300" b="1"/>
              <a:t>new</a:t>
            </a:r>
            <a:r>
              <a:rPr lang="en-US" sz="1300"/>
              <a:t> Vector();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Edge add(Node n, Node m)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Edge e = </a:t>
            </a:r>
            <a:r>
              <a:rPr lang="en-US" sz="1300" b="1"/>
              <a:t>new</a:t>
            </a:r>
            <a:r>
              <a:rPr lang="en-US" sz="1300"/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nv.add(n); nv.add(m); ev.add(e);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</a:t>
            </a:r>
            <a:r>
              <a:rPr lang="en-US" sz="1300" i="1"/>
              <a:t> </a:t>
            </a:r>
            <a:r>
              <a:rPr lang="en-US" sz="1300" i="1">
                <a:solidFill>
                  <a:srgbClr val="339933"/>
                </a:solidFill>
              </a:rPr>
              <a:t>/*if[WEIGHT]*/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e.weight = </a:t>
            </a:r>
            <a:r>
              <a:rPr lang="en-US" sz="1300" b="1"/>
              <a:t>new</a:t>
            </a:r>
            <a:r>
              <a:rPr lang="en-US" sz="1300"/>
              <a:t> Weight();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</a:t>
            </a:r>
            <a:r>
              <a:rPr lang="en-US" sz="1300" i="1">
                <a:solidFill>
                  <a:srgbClr val="339933"/>
                </a:solidFill>
              </a:rPr>
              <a:t> /*end[WEIGHT]*/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</a:t>
            </a:r>
            <a:r>
              <a:rPr lang="en-US" sz="1300" b="1"/>
              <a:t>return</a:t>
            </a:r>
            <a:r>
              <a:rPr lang="en-US" sz="1300"/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339933"/>
                </a:solidFill>
              </a:rPr>
              <a:t>  </a:t>
            </a:r>
            <a:r>
              <a:rPr lang="en-US" sz="1300" i="1">
                <a:solidFill>
                  <a:srgbClr val="339933"/>
                </a:solidFill>
              </a:rPr>
              <a:t>/*if[WEIGHT]*/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Edge add(Node n, Node m, Weight w)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Edge e = </a:t>
            </a:r>
            <a:r>
              <a:rPr lang="en-US" sz="1300" b="1"/>
              <a:t>new</a:t>
            </a:r>
            <a:r>
              <a:rPr lang="en-US" sz="1300"/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nv.add(n); nv.add(m); ev.add(e);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e.weight = w; </a:t>
            </a:r>
            <a:r>
              <a:rPr lang="en-US" sz="1300" b="1"/>
              <a:t>return</a:t>
            </a:r>
            <a:r>
              <a:rPr lang="en-US" sz="1300"/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339933"/>
                </a:solidFill>
              </a:rPr>
              <a:t>  </a:t>
            </a:r>
            <a:r>
              <a:rPr lang="en-US" sz="1300" i="1">
                <a:solidFill>
                  <a:srgbClr val="339933"/>
                </a:solidFill>
              </a:rPr>
              <a:t>/*end[WEIGHT]*/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</a:t>
            </a:r>
            <a:r>
              <a:rPr lang="en-US" sz="1300" b="1"/>
              <a:t>void</a:t>
            </a:r>
            <a:r>
              <a:rPr lang="en-US" sz="1300"/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</a:t>
            </a:r>
            <a:r>
              <a:rPr lang="en-US" sz="1300" b="1"/>
              <a:t>for</a:t>
            </a:r>
            <a:r>
              <a:rPr lang="en-US" sz="1300"/>
              <a:t>(</a:t>
            </a:r>
            <a:r>
              <a:rPr lang="en-US" sz="1300" b="1"/>
              <a:t>int</a:t>
            </a:r>
            <a:r>
              <a:rPr lang="en-US" sz="1300"/>
              <a:t> i = 0; i &lt; ev.size(); i++)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  ((Edge)ev.get(i)).print();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}</a:t>
            </a:r>
          </a:p>
        </p:txBody>
      </p:sp>
      <p:sp>
        <p:nvSpPr>
          <p:cNvPr id="21509" name="Text Box 10"/>
          <p:cNvSpPr txBox="1">
            <a:spLocks noChangeArrowheads="1"/>
          </p:cNvSpPr>
          <p:nvPr/>
        </p:nvSpPr>
        <p:spPr bwMode="auto">
          <a:xfrm>
            <a:off x="8223919" y="3416025"/>
            <a:ext cx="3462338" cy="2470150"/>
          </a:xfrm>
          <a:prstGeom prst="rect">
            <a:avLst/>
          </a:prstGeom>
          <a:solidFill>
            <a:schemeClr val="bg1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 dirty="0"/>
              <a:t>class</a:t>
            </a:r>
            <a:r>
              <a:rPr lang="en-US" sz="1300" dirty="0"/>
              <a:t> Node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</a:t>
            </a:r>
            <a:r>
              <a:rPr lang="en-US" sz="1300" b="1" dirty="0" err="1"/>
              <a:t>int</a:t>
            </a:r>
            <a:r>
              <a:rPr lang="en-US" sz="1300" dirty="0"/>
              <a:t> id = 0;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/*if[COLOR]*/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Color </a:t>
            </a:r>
            <a:r>
              <a:rPr lang="en-US" sz="1300" dirty="0" err="1"/>
              <a:t>color</a:t>
            </a:r>
            <a:r>
              <a:rPr lang="en-US" sz="1300" dirty="0"/>
              <a:t> = </a:t>
            </a:r>
            <a:r>
              <a:rPr lang="en-US" sz="1300" b="1" dirty="0"/>
              <a:t>new</a:t>
            </a:r>
            <a:r>
              <a:rPr lang="en-US" sz="1300" dirty="0"/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00B050"/>
                </a:solidFill>
              </a:rPr>
              <a:t>  /*end[COLOR]*/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</a:t>
            </a:r>
            <a:r>
              <a:rPr lang="en-US" sz="1300" b="1" dirty="0"/>
              <a:t>void</a:t>
            </a:r>
            <a:r>
              <a:rPr lang="en-US" sz="1300" dirty="0"/>
              <a:t> print() {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/>
              <a:t>    /*if[COLOR]*/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  </a:t>
            </a:r>
            <a:r>
              <a:rPr lang="en-US" sz="1300" dirty="0" err="1"/>
              <a:t>Color.setDisplayColor</a:t>
            </a:r>
            <a:r>
              <a:rPr lang="en-US" sz="1300" dirty="0"/>
              <a:t>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/>
              <a:t>    /*end[COLOR]*/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  </a:t>
            </a:r>
            <a:r>
              <a:rPr lang="en-US" sz="1300" dirty="0" err="1"/>
              <a:t>System.out.print</a:t>
            </a:r>
            <a:r>
              <a:rPr lang="en-US" sz="1300" dirty="0"/>
              <a:t>(id);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}</a:t>
            </a:r>
          </a:p>
        </p:txBody>
      </p:sp>
      <p:sp>
        <p:nvSpPr>
          <p:cNvPr id="21510" name="Text Box 11"/>
          <p:cNvSpPr txBox="1">
            <a:spLocks noChangeArrowheads="1"/>
          </p:cNvSpPr>
          <p:nvPr/>
        </p:nvSpPr>
        <p:spPr bwMode="auto">
          <a:xfrm>
            <a:off x="8223919" y="1959571"/>
            <a:ext cx="3462338" cy="1052513"/>
          </a:xfrm>
          <a:prstGeom prst="rect">
            <a:avLst/>
          </a:prstGeom>
          <a:solidFill>
            <a:schemeClr val="bg1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>
                <a:solidFill>
                  <a:srgbClr val="339933"/>
                </a:solidFill>
              </a:rPr>
              <a:t>/*if[COLOR]*/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/>
              <a:t>class</a:t>
            </a:r>
            <a:r>
              <a:rPr lang="en-US" sz="1300"/>
              <a:t> Color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</a:t>
            </a:r>
            <a:r>
              <a:rPr lang="en-US" sz="1300" b="1"/>
              <a:t>static void</a:t>
            </a:r>
            <a:r>
              <a:rPr lang="en-US" sz="1300"/>
              <a:t> setDisplayColor(Color c) { ... }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>
                <a:solidFill>
                  <a:srgbClr val="339933"/>
                </a:solidFill>
              </a:rPr>
              <a:t>/*end[COLOR]*/</a:t>
            </a:r>
          </a:p>
        </p:txBody>
      </p:sp>
      <p:sp>
        <p:nvSpPr>
          <p:cNvPr id="21511" name="Text Box 12"/>
          <p:cNvSpPr txBox="1">
            <a:spLocks noChangeArrowheads="1"/>
          </p:cNvSpPr>
          <p:nvPr/>
        </p:nvSpPr>
        <p:spPr bwMode="auto">
          <a:xfrm>
            <a:off x="4506913" y="5716365"/>
            <a:ext cx="3474616" cy="682625"/>
          </a:xfrm>
          <a:prstGeom prst="rect">
            <a:avLst/>
          </a:prstGeom>
          <a:solidFill>
            <a:schemeClr val="bg1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square"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>
                <a:solidFill>
                  <a:srgbClr val="339933"/>
                </a:solidFill>
              </a:rPr>
              <a:t> /*if[WEIGHT]*/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sz="1300" b="1"/>
              <a:t>class</a:t>
            </a:r>
            <a:r>
              <a:rPr lang="de-DE" sz="1300"/>
              <a:t> Weight { </a:t>
            </a:r>
            <a:r>
              <a:rPr lang="de-DE" sz="1300" b="1"/>
              <a:t>void</a:t>
            </a:r>
            <a:r>
              <a:rPr lang="de-DE" sz="1300"/>
              <a:t> print() { ... }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/>
              <a:t> </a:t>
            </a:r>
            <a:r>
              <a:rPr lang="en-US" sz="1400" i="1">
                <a:solidFill>
                  <a:srgbClr val="339933"/>
                </a:solidFill>
              </a:rPr>
              <a:t>/*end[WEIGHT]*/</a:t>
            </a:r>
            <a:endParaRPr lang="de-DE" sz="1300" i="1">
              <a:solidFill>
                <a:srgbClr val="3399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28121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Diskussion</a:t>
            </a:r>
            <a:endParaRPr lang="de-DE" sz="4800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52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Vorteile von Präprozessoren</a:t>
            </a:r>
            <a:endParaRPr lang="de-DE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/>
            <a:r>
              <a:rPr lang="en-US"/>
              <a:t>In vielen Sprachen bereits enthalten / simple Tools</a:t>
            </a:r>
          </a:p>
          <a:p>
            <a:pPr eaLnBrk="1"/>
            <a:r>
              <a:rPr lang="en-US"/>
              <a:t>Den meisten Entwicklern bereits bekannt</a:t>
            </a:r>
          </a:p>
          <a:p>
            <a:pPr eaLnBrk="1"/>
            <a:endParaRPr lang="en-US"/>
          </a:p>
          <a:p>
            <a:pPr eaLnBrk="1"/>
            <a:r>
              <a:rPr lang="en-US"/>
              <a:t>Sehr einfaches Programmierkonzept: </a:t>
            </a:r>
            <a:br>
              <a:rPr lang="en-US"/>
            </a:br>
            <a:r>
              <a:rPr lang="en-US" i="1"/>
              <a:t>markieren und entfernen</a:t>
            </a:r>
          </a:p>
          <a:p>
            <a:pPr eaLnBrk="1"/>
            <a:r>
              <a:rPr lang="en-US"/>
              <a:t>Sehr flexibel / ausdrucksstark</a:t>
            </a:r>
          </a:p>
          <a:p>
            <a:pPr eaLnBrk="1"/>
            <a:endParaRPr lang="en-US"/>
          </a:p>
          <a:p>
            <a:pPr eaLnBrk="1"/>
            <a:r>
              <a:rPr lang="en-US"/>
              <a:t>Nachträgliche Einführung von Variabilität in bestehendes Projekt einfach</a:t>
            </a:r>
          </a:p>
          <a:p>
            <a:pPr eaLnBrk="1"/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19C0AA-1E5E-4079-9306-4504F99F18B2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Unlesbarer Quelltext</a:t>
            </a:r>
            <a:endParaRPr lang="de-DE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1631504" y="2132856"/>
            <a:ext cx="6624736" cy="4594820"/>
          </a:xfrm>
        </p:spPr>
        <p:txBody>
          <a:bodyPr>
            <a:normAutofit/>
          </a:bodyPr>
          <a:lstStyle/>
          <a:p>
            <a:r>
              <a:rPr lang="de-DE" dirty="0"/>
              <a:t>Vermischung von zwei Sprachen (C und #</a:t>
            </a:r>
            <a:r>
              <a:rPr lang="de-DE" dirty="0" err="1"/>
              <a:t>ifdef</a:t>
            </a:r>
            <a:r>
              <a:rPr lang="de-DE" dirty="0"/>
              <a:t>, oder Java und </a:t>
            </a:r>
            <a:r>
              <a:rPr lang="de-DE" dirty="0" err="1"/>
              <a:t>Munge</a:t>
            </a:r>
            <a:r>
              <a:rPr lang="de-DE" dirty="0"/>
              <a:t>, …)</a:t>
            </a:r>
          </a:p>
          <a:p>
            <a:r>
              <a:rPr lang="de-DE" dirty="0"/>
              <a:t>Kontrollfluss schwer nachvollziehbar</a:t>
            </a:r>
          </a:p>
          <a:p>
            <a:r>
              <a:rPr lang="de-DE" dirty="0"/>
              <a:t>Lange Annotationen schwer zu finden</a:t>
            </a:r>
          </a:p>
          <a:p>
            <a:r>
              <a:rPr lang="de-DE" dirty="0"/>
              <a:t>Zusätzliche Zeilenumbrüche zerstören </a:t>
            </a:r>
            <a:r>
              <a:rPr lang="en-US" dirty="0"/>
              <a:t>Layout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BEDA4D-564F-4AC8-AF9B-456D1984D0A2}" type="slidenum">
              <a:rPr lang="de-DE" smtClean="0"/>
              <a:pPr>
                <a:defRPr/>
              </a:pPr>
              <a:t>54</a:t>
            </a:fld>
            <a:endParaRPr lang="de-DE"/>
          </a:p>
        </p:txBody>
      </p:sp>
      <p:sp>
        <p:nvSpPr>
          <p:cNvPr id="31748" name="AutoShape 9"/>
          <p:cNvSpPr>
            <a:spLocks noChangeArrowheads="1"/>
          </p:cNvSpPr>
          <p:nvPr/>
        </p:nvSpPr>
        <p:spPr bwMode="auto">
          <a:xfrm>
            <a:off x="7968282" y="1758801"/>
            <a:ext cx="3816350" cy="4968875"/>
          </a:xfrm>
          <a:prstGeom prst="roundRect">
            <a:avLst>
              <a:gd name="adj" fmla="val 51"/>
            </a:avLst>
          </a:prstGeom>
          <a:solidFill>
            <a:schemeClr val="bg1"/>
          </a:solidFill>
          <a:ln w="36000">
            <a:solidFill>
              <a:srgbClr val="000000"/>
            </a:solidFill>
            <a:miter lim="800000"/>
            <a:headEnd/>
            <a:tailEnd/>
          </a:ln>
          <a:effectLst>
            <a:outerShdw dist="50912" dir="2700000" algn="ctr" rotWithShape="0">
              <a:srgbClr val="808080"/>
            </a:outerShdw>
          </a:effectLst>
        </p:spPr>
        <p:txBody>
          <a:bodyPr lIns="107966" tIns="62981" rIns="107966" bIns="62981"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Stack {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push(Object o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ifdef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SYNC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, Transaction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txn</a:t>
            </a: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endif</a:t>
            </a:r>
            <a:endParaRPr lang="en-GB" sz="16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) {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(o==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null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ifdef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SYNC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	||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txn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==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null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endif</a:t>
            </a:r>
            <a:endParaRPr lang="en-GB" sz="16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	) 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ifdef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SYNC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Lock l=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txn.lock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(o);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endif</a:t>
            </a:r>
            <a:endParaRPr lang="en-GB" sz="16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elementData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[size++] = o;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ifdef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SYNC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l.unlock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endif</a:t>
            </a:r>
            <a:endParaRPr lang="en-GB" sz="16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fireStackChanged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}}</a:t>
            </a:r>
          </a:p>
        </p:txBody>
      </p:sp>
      <p:sp>
        <p:nvSpPr>
          <p:cNvPr id="32773" name="TextBox 6"/>
          <p:cNvSpPr txBox="1">
            <a:spLocks noChangeArrowheads="1"/>
          </p:cNvSpPr>
          <p:nvPr/>
        </p:nvSpPr>
        <p:spPr bwMode="auto">
          <a:xfrm>
            <a:off x="1774826" y="5786438"/>
            <a:ext cx="41388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800">
                <a:solidFill>
                  <a:srgbClr val="FF0000"/>
                </a:solidFill>
              </a:rPr>
              <a:t>-&gt; Features lieber trennen?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dirty="0" err="1"/>
              <a:t>Präprozessor</a:t>
            </a:r>
            <a:r>
              <a:rPr lang="en-US" dirty="0"/>
              <a:t> in </a:t>
            </a:r>
            <a:r>
              <a:rPr lang="en-US" dirty="0" err="1"/>
              <a:t>Femto</a:t>
            </a:r>
            <a:r>
              <a:rPr lang="en-US" dirty="0"/>
              <a:t> OS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B118AE-EDCA-4C80-BDF9-751A15C5C94A}" type="slidenum">
              <a:rPr lang="de-DE" smtClean="0"/>
              <a:pPr>
                <a:defRPr/>
              </a:pPr>
              <a:t>55</a:t>
            </a:fld>
            <a:endParaRPr lang="de-DE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1" y="1344614"/>
            <a:ext cx="4543425" cy="551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Probleme von Präprozessoren</a:t>
            </a:r>
            <a:endParaRPr lang="de-DE"/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1631504" y="1700808"/>
            <a:ext cx="10513168" cy="5026868"/>
          </a:xfrm>
        </p:spPr>
        <p:txBody>
          <a:bodyPr>
            <a:normAutofit/>
          </a:bodyPr>
          <a:lstStyle/>
          <a:p>
            <a:pPr eaLnBrk="1"/>
            <a:r>
              <a:rPr lang="de-DE" sz="2800" dirty="0"/>
              <a:t>Komplexität durch beliebige Schachtelung </a:t>
            </a:r>
          </a:p>
          <a:p>
            <a:pPr eaLnBrk="1"/>
            <a:r>
              <a:rPr lang="de-DE" sz="2800" dirty="0"/>
              <a:t>Fehleranfälligkeit durch Komplexität und unkontrollierten undisziplinierten Einsatz</a:t>
            </a:r>
          </a:p>
          <a:p>
            <a:pPr eaLnBrk="1"/>
            <a:r>
              <a:rPr lang="de-DE" sz="2800" dirty="0"/>
              <a:t>Beispiele:</a:t>
            </a:r>
          </a:p>
          <a:p>
            <a:pPr lvl="1" eaLnBrk="1"/>
            <a:r>
              <a:rPr lang="de-DE" dirty="0"/>
              <a:t>Variabler Rückgabetyp</a:t>
            </a:r>
          </a:p>
          <a:p>
            <a:pPr lvl="1" eaLnBrk="1"/>
            <a:endParaRPr lang="de-DE" dirty="0"/>
          </a:p>
          <a:p>
            <a:pPr lvl="1" eaLnBrk="1"/>
            <a:endParaRPr lang="de-DE" dirty="0"/>
          </a:p>
          <a:p>
            <a:pPr lvl="1" eaLnBrk="1"/>
            <a:endParaRPr lang="de-DE" dirty="0"/>
          </a:p>
          <a:p>
            <a:pPr lvl="1" eaLnBrk="1"/>
            <a:r>
              <a:rPr lang="de-DE" dirty="0"/>
              <a:t>Komma bei mehreren Parametern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42132C-5804-40C4-8390-85155F0C6F69}" type="slidenum">
              <a:rPr lang="de-DE" smtClean="0"/>
              <a:pPr>
                <a:defRPr/>
              </a:pPr>
              <a:t>56</a:t>
            </a:fld>
            <a:endParaRPr lang="de-DE"/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2495600" y="4005064"/>
            <a:ext cx="7837488" cy="127389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 dirty="0"/>
              <a:t>Edge</a:t>
            </a:r>
            <a:r>
              <a:rPr lang="en-US" sz="1600" i="1" dirty="0"/>
              <a:t>/*if[WEIGHT]*/</a:t>
            </a:r>
            <a:r>
              <a:rPr lang="en-US" sz="1600" dirty="0"/>
              <a:t>Weight</a:t>
            </a:r>
            <a:r>
              <a:rPr lang="en-US" sz="1600" i="1" dirty="0"/>
              <a:t>/*end[WEIGHT]*/</a:t>
            </a:r>
            <a:r>
              <a:rPr lang="en-US" sz="1600" dirty="0"/>
              <a:t> add(Node n, Node m </a:t>
            </a:r>
            <a:r>
              <a:rPr lang="en-US" sz="1600" i="1" dirty="0"/>
              <a:t>/*if[WEIGHT]*/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 w</a:t>
            </a:r>
            <a:r>
              <a:rPr lang="en-US" sz="1600" i="1" dirty="0"/>
              <a:t>/*end[WEIGHT]*/</a:t>
            </a:r>
            <a:r>
              <a:rPr lang="en-US" sz="1600" dirty="0"/>
              <a:t>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 dirty="0"/>
              <a:t>    return </a:t>
            </a:r>
            <a:r>
              <a:rPr lang="en-US" sz="1600" b="1" dirty="0"/>
              <a:t>new</a:t>
            </a:r>
            <a:r>
              <a:rPr lang="en-US" sz="1600" dirty="0"/>
              <a:t> Edge</a:t>
            </a:r>
            <a:r>
              <a:rPr lang="en-US" sz="1600" i="1" dirty="0"/>
              <a:t>/*if[WEIGHT]*/</a:t>
            </a:r>
            <a:r>
              <a:rPr lang="en-US" sz="1600" dirty="0"/>
              <a:t>Weight</a:t>
            </a:r>
            <a:r>
              <a:rPr lang="en-US" sz="1600" i="1" dirty="0"/>
              <a:t>/*end[WEIGHT]*/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/>
              <a:t>(n, m </a:t>
            </a:r>
            <a:r>
              <a:rPr lang="en-US" sz="1600" i="1" dirty="0"/>
              <a:t>/*if[WEIGHT]*/</a:t>
            </a:r>
            <a:r>
              <a:rPr lang="en-US" sz="1600" dirty="0"/>
              <a:t>, w</a:t>
            </a:r>
            <a:r>
              <a:rPr lang="en-US" sz="1600" i="1" dirty="0"/>
              <a:t>/*end[WEIGHT]*/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/>
              <a:t>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 dirty="0"/>
              <a:t>}</a:t>
            </a: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2495600" y="5791334"/>
            <a:ext cx="7837488" cy="1037546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/>
              <a:t>Edge set(</a:t>
            </a:r>
            <a:r>
              <a:rPr lang="en-US" sz="1600" i="1"/>
              <a:t>/*if[WEIGHT]*/</a:t>
            </a:r>
            <a:r>
              <a:rPr lang="en-US" sz="1600"/>
              <a:t>int w</a:t>
            </a:r>
            <a:r>
              <a:rPr lang="en-US" sz="1600" i="1"/>
              <a:t>/*if[COLOR]*/</a:t>
            </a:r>
            <a:r>
              <a:rPr lang="en-US" sz="1600"/>
              <a:t>, </a:t>
            </a:r>
            <a:r>
              <a:rPr lang="en-US" sz="1600" i="1"/>
              <a:t>/*end[COLOR]/*end[WEIGHT]*/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 i="1"/>
              <a:t>	/*if[COLOR]*/</a:t>
            </a:r>
            <a:r>
              <a:rPr lang="en-US" sz="1600"/>
              <a:t>int c</a:t>
            </a:r>
            <a:r>
              <a:rPr lang="en-US" sz="1600" i="1"/>
              <a:t>/*end[COLOR]*/</a:t>
            </a:r>
            <a:r>
              <a:rPr lang="en-US" sz="1600"/>
              <a:t>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/>
              <a:t>    …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animBg="1"/>
      <p:bldP spid="3482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Problem: Fehleranfällig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idx="1"/>
          </p:nvPr>
        </p:nvSpPr>
        <p:spPr>
          <a:xfrm>
            <a:off x="1631504" y="1660525"/>
            <a:ext cx="10513168" cy="5067151"/>
          </a:xfrm>
        </p:spPr>
        <p:txBody>
          <a:bodyPr/>
          <a:lstStyle/>
          <a:p>
            <a:r>
              <a:rPr lang="de-DE" sz="2600" dirty="0"/>
              <a:t>Syntaxfehler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4843EC-7559-419F-9DD5-A97923069F71}" type="slidenum">
              <a:rPr lang="de-DE" smtClean="0"/>
              <a:pPr>
                <a:defRPr/>
              </a:pPr>
              <a:t>57</a:t>
            </a:fld>
            <a:endParaRPr lang="de-DE"/>
          </a:p>
        </p:txBody>
      </p:sp>
      <p:sp>
        <p:nvSpPr>
          <p:cNvPr id="35844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8150225" y="1660525"/>
            <a:ext cx="4041775" cy="4937125"/>
          </a:xfrm>
        </p:spPr>
        <p:txBody>
          <a:bodyPr>
            <a:normAutofit/>
          </a:bodyPr>
          <a:lstStyle/>
          <a:p>
            <a:r>
              <a:rPr lang="de-DE" sz="2600" dirty="0"/>
              <a:t>Typfehler</a:t>
            </a:r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1811338" y="2276476"/>
            <a:ext cx="5111750" cy="4505325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720" tIns="48960" rIns="81720" bIns="42480">
            <a:spAutoFit/>
          </a:bodyPr>
          <a:lstStyle/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static int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_rep_queue_filedone(...)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DB_ENV *dbenv;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REP *rep;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__rep_fileinfo_args *rfp; {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#ifndef 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HAVE_QUEUE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COMPQUIET(rep, 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COMPQUIET(rfp, 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(__db_no_queue_am(dbenv));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#else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db_pgno_t first, last;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u_int32_t flags;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empty, ret, t_ret;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#ifdef 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DIAGNOSTIC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DB_MSGBUF mb; 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#endif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de-DE" sz="1600" i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//over 100 lines of additional code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#endif</a:t>
            </a:r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7067551" y="2276476"/>
            <a:ext cx="3382963" cy="3527425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720" tIns="48960" rIns="81720" bIns="42480">
            <a:spAutoFit/>
          </a:bodyPr>
          <a:lstStyle/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#ifdef 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TABLES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Table {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insert(Object data,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	Txn txn) { 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storage.set(data,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	txn.getLock()); 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#endif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Storage {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#ifdef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WRITE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set(…) { ... }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#endif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1774825" y="6237289"/>
            <a:ext cx="287338" cy="287337"/>
          </a:xfrm>
          <a:prstGeom prst="ellips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Oval 7"/>
          <p:cNvSpPr>
            <a:spLocks noChangeArrowheads="1"/>
          </p:cNvSpPr>
          <p:nvPr/>
        </p:nvSpPr>
        <p:spPr bwMode="auto">
          <a:xfrm>
            <a:off x="5448300" y="3070225"/>
            <a:ext cx="287338" cy="287338"/>
          </a:xfrm>
          <a:prstGeom prst="ellips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H="1">
            <a:off x="8721725" y="3573463"/>
            <a:ext cx="363538" cy="1439862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build="p"/>
      <p:bldP spid="35846" grpId="0" animBg="1"/>
      <p:bldP spid="17414" grpId="0" animBg="1"/>
      <p:bldP spid="17415" grpId="0" animBg="1"/>
      <p:bldP spid="174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Probleme von Präprozessoren II</a:t>
            </a:r>
            <a:endParaRPr lang="de-DE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de-DE"/>
              <a:t>Feature-Code ist komplett verstreut</a:t>
            </a:r>
          </a:p>
          <a:p>
            <a:pPr lvl="1" eaLnBrk="1"/>
            <a:r>
              <a:rPr lang="de-DE"/>
              <a:t>-&gt; Feature-Traceability-Problem</a:t>
            </a:r>
          </a:p>
          <a:p>
            <a:pPr lvl="1" eaLnBrk="1"/>
            <a:r>
              <a:rPr lang="de-DE"/>
              <a:t>Wie findet man einen Fehler im </a:t>
            </a:r>
            <a:r>
              <a:rPr lang="de-DE" i="1"/>
              <a:t>Weight</a:t>
            </a:r>
            <a:r>
              <a:rPr lang="de-DE"/>
              <a:t> Feature?</a:t>
            </a:r>
          </a:p>
          <a:p>
            <a:pPr eaLnBrk="1"/>
            <a:r>
              <a:rPr lang="de-DE"/>
              <a:t>Verhindert/erschwert Tool Support</a:t>
            </a:r>
          </a:p>
          <a:p>
            <a:pPr lvl="1" eaLnBrk="1"/>
            <a:r>
              <a:rPr lang="de-DE"/>
              <a:t>Erfahrungen aus C/C++ (Refactoring, Analyse, …)</a:t>
            </a:r>
          </a:p>
          <a:p>
            <a:pPr lvl="1" eaLnBrk="1"/>
            <a:r>
              <a:rPr lang="de-DE"/>
              <a:t>Munge und andere: Definition in Kommentaren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86C93B-189A-4C08-AA68-47993314D61F}" type="slidenum">
              <a:rPr lang="de-DE" smtClean="0"/>
              <a:pPr>
                <a:defRPr/>
              </a:pPr>
              <a:t>58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Eine Frage der Größe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74E915-34D8-47F7-86D6-ECB6686AABAA}" type="slidenum">
              <a:rPr lang="de-DE" smtClean="0"/>
              <a:pPr>
                <a:defRPr/>
              </a:pPr>
              <a:t>59</a:t>
            </a:fld>
            <a:endParaRPr lang="de-DE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1664" y="1436688"/>
            <a:ext cx="8472487" cy="5313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7892" name="AutoShape 4"/>
          <p:cNvSpPr>
            <a:spLocks noChangeArrowheads="1"/>
          </p:cNvSpPr>
          <p:nvPr/>
        </p:nvSpPr>
        <p:spPr bwMode="auto">
          <a:xfrm>
            <a:off x="5573713" y="1619251"/>
            <a:ext cx="4914900" cy="809625"/>
          </a:xfrm>
          <a:prstGeom prst="roundRect">
            <a:avLst>
              <a:gd name="adj" fmla="val 194"/>
            </a:avLst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lIns="89963" tIns="62613" rIns="89963" bIns="44982" anchor="ctr" anchorCtr="1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de-DE" sz="2000">
                <a:solidFill>
                  <a:srgbClr val="000000"/>
                </a:solidFill>
              </a:rPr>
              <a:t>Beispiel: Zeitmanagement von Sessions im Apache Tomcat Server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de-DE" sz="2000">
                <a:solidFill>
                  <a:srgbClr val="000000"/>
                </a:solidFill>
              </a:rPr>
              <a:t>als Bestandteil der Session-Verwaltung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AT"/>
              <a:t>Auto-Produktlinie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461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84CDA0AE-A20A-4C4D-B09E-0C77FA4AA622}" type="slidenum">
              <a:rPr lang="en-US" smtClean="0"/>
              <a:pPr>
                <a:buFont typeface="Times New Roman" charset="0"/>
                <a:buNone/>
              </a:pPr>
              <a:t>6</a:t>
            </a:fld>
            <a:endParaRPr lang="en-US"/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0014" y="1125538"/>
            <a:ext cx="6929437" cy="5156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3"/>
            <a:ext cx="766626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Limitierungen: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Querschneidende Belange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(</a:t>
            </a:r>
            <a:r>
              <a:rPr lang="de-DE" sz="4800" dirty="0" err="1">
                <a:solidFill>
                  <a:prstClr val="white"/>
                </a:solidFill>
                <a:latin typeface="Calibri" pitchFamily="34" charset="0"/>
              </a:rPr>
              <a:t>Crosscutting</a:t>
            </a: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 </a:t>
            </a:r>
            <a:r>
              <a:rPr lang="de-DE" sz="4800" dirty="0" err="1">
                <a:solidFill>
                  <a:prstClr val="white"/>
                </a:solidFill>
                <a:latin typeface="Calibri" pitchFamily="34" charset="0"/>
              </a:rPr>
              <a:t>Concerns</a:t>
            </a: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Querschneidende Belange</a:t>
            </a:r>
            <a:endParaRPr lang="de-DE"/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Engl. </a:t>
            </a:r>
            <a:r>
              <a:rPr lang="de-DE" dirty="0" err="1"/>
              <a:t>crosscutting</a:t>
            </a:r>
            <a:r>
              <a:rPr lang="de-DE" dirty="0"/>
              <a:t> </a:t>
            </a:r>
            <a:r>
              <a:rPr lang="de-DE" dirty="0" err="1"/>
              <a:t>concerns</a:t>
            </a:r>
            <a:endParaRPr lang="de-DE" dirty="0"/>
          </a:p>
          <a:p>
            <a:pPr eaLnBrk="1" hangingPunct="1"/>
            <a:r>
              <a:rPr lang="de-DE" dirty="0"/>
              <a:t>Behauptung: Nicht alle Belange (Features) in einem Programm können mittels Objekten (Komponenten, Klassen) modularisiert werden</a:t>
            </a:r>
          </a:p>
          <a:p>
            <a:pPr eaLnBrk="1" hangingPunct="1"/>
            <a:r>
              <a:rPr lang="de-DE" dirty="0"/>
              <a:t>Belange sind semantisch zusammenhängende Einheiten</a:t>
            </a:r>
          </a:p>
          <a:p>
            <a:pPr eaLnBrk="1" hangingPunct="1"/>
            <a:r>
              <a:rPr lang="de-DE" dirty="0"/>
              <a:t>Aber ihre Implementierung ist manchmal verstreut, vermischt und repliziert im Code</a:t>
            </a:r>
          </a:p>
        </p:txBody>
      </p:sp>
      <p:sp>
        <p:nvSpPr>
          <p:cNvPr id="59396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291B99F3-4CC1-4E3F-82FA-36A85158300B}" type="slidenum">
              <a:rPr lang="en-US" smtClean="0"/>
              <a:pPr defTabSz="406086"/>
              <a:t>61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Beispiel Querschneidende Belange</a:t>
            </a:r>
          </a:p>
        </p:txBody>
      </p:sp>
      <p:sp>
        <p:nvSpPr>
          <p:cNvPr id="60419" name="Rectangle 4"/>
          <p:cNvSpPr>
            <a:spLocks noGrp="1" noChangeArrowheads="1"/>
          </p:cNvSpPr>
          <p:nvPr>
            <p:ph idx="1"/>
          </p:nvPr>
        </p:nvSpPr>
        <p:spPr>
          <a:xfrm>
            <a:off x="1631504" y="2132856"/>
            <a:ext cx="5112568" cy="4594820"/>
          </a:xfrm>
        </p:spPr>
        <p:txBody>
          <a:bodyPr>
            <a:normAutofit/>
          </a:bodyPr>
          <a:lstStyle/>
          <a:p>
            <a:pPr eaLnBrk="1" hangingPunct="1"/>
            <a:r>
              <a:rPr lang="de-DE" dirty="0"/>
              <a:t>Code für verschiedene Belange vermischt</a:t>
            </a:r>
          </a:p>
          <a:p>
            <a:pPr eaLnBrk="1" hangingPunct="1"/>
            <a:r>
              <a:rPr lang="de-DE" dirty="0"/>
              <a:t>Code repliziert</a:t>
            </a:r>
          </a:p>
          <a:p>
            <a:pPr eaLnBrk="1" hangingPunct="1"/>
            <a:r>
              <a:rPr lang="de-DE" dirty="0"/>
              <a:t>Im Beispiel Operationen modular, aber Sperren, </a:t>
            </a:r>
            <a:r>
              <a:rPr lang="de-DE" dirty="0" err="1"/>
              <a:t>Logging</a:t>
            </a:r>
            <a:r>
              <a:rPr lang="de-DE" dirty="0"/>
              <a:t>, Puffer und Authentifizierung nicht</a:t>
            </a:r>
          </a:p>
        </p:txBody>
      </p:sp>
      <p:sp>
        <p:nvSpPr>
          <p:cNvPr id="60421" name="Foliennummernplatzhalt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B568D93A-1770-4FB7-ABF5-523308929742}" type="slidenum">
              <a:rPr lang="en-US" smtClean="0"/>
              <a:pPr defTabSz="406086"/>
              <a:t>62</a:t>
            </a:fld>
            <a:endParaRPr lang="en-US" dirty="0"/>
          </a:p>
        </p:txBody>
      </p:sp>
      <p:sp>
        <p:nvSpPr>
          <p:cNvPr id="60420" name="AutoShape 3"/>
          <p:cNvSpPr>
            <a:spLocks noChangeArrowheads="1"/>
          </p:cNvSpPr>
          <p:nvPr/>
        </p:nvSpPr>
        <p:spPr bwMode="auto">
          <a:xfrm>
            <a:off x="6855222" y="1477314"/>
            <a:ext cx="5058720" cy="5111096"/>
          </a:xfrm>
          <a:prstGeom prst="roundRect">
            <a:avLst>
              <a:gd name="adj" fmla="val 28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89934" tIns="62972" rIns="89934" bIns="44969"/>
          <a:lstStyle/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b="1" dirty="0" err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DatabaseApplication</a:t>
            </a:r>
            <a:endParaRPr lang="de-DE" sz="1300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//... Datenfelder	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//...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Logging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Stream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//... Cache Status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</a:t>
            </a:r>
            <a:r>
              <a:rPr lang="de-DE" sz="1300" b="1" dirty="0" err="1">
                <a:solidFill>
                  <a:srgbClr val="000000"/>
                </a:solidFill>
                <a:latin typeface="Courier New" pitchFamily="49" charset="0"/>
              </a:rPr>
              <a:t>public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b="1" dirty="0" err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authorizeOrder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(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		Data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data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, User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currentUser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, ...){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prüfe Autorisierung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Objekt sperren für Synchronisation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Aktualität des Puffers prüfen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Start der Operation loggen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</a:t>
            </a:r>
            <a:r>
              <a:rPr lang="de-DE" sz="1300" b="1" dirty="0">
                <a:solidFill>
                  <a:srgbClr val="000000"/>
                </a:solidFill>
                <a:latin typeface="Courier New" pitchFamily="49" charset="0"/>
              </a:rPr>
              <a:t>// eigentliche Operation ausführen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Ende der Operation loggen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Sperre auf Objekt freigeben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}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</a:t>
            </a:r>
            <a:r>
              <a:rPr lang="de-DE" sz="1300" b="1" dirty="0" err="1">
                <a:solidFill>
                  <a:srgbClr val="000000"/>
                </a:solidFill>
                <a:latin typeface="Courier New" pitchFamily="49" charset="0"/>
              </a:rPr>
              <a:t>public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b="1" dirty="0" err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startShipping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(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OtherData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data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, User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currentUser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, ...){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prüfe Autorisierung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Objekt sperren für Synchronisation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Aktualität des Puffers prüfen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Start der Operation loggen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</a:t>
            </a:r>
            <a:r>
              <a:rPr lang="de-DE" sz="1300" b="1" dirty="0">
                <a:solidFill>
                  <a:srgbClr val="000000"/>
                </a:solidFill>
                <a:latin typeface="Courier New" pitchFamily="49" charset="0"/>
              </a:rPr>
              <a:t>// eigentliche Operation ausführen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Ende der Operation loggen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Sperre auf Objekt freigeben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}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</a:rPr>
              <a:t>				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7"/>
          <p:cNvSpPr txBox="1">
            <a:spLocks noChangeArrowheads="1"/>
          </p:cNvSpPr>
          <p:nvPr/>
        </p:nvSpPr>
        <p:spPr bwMode="auto">
          <a:xfrm>
            <a:off x="1920000" y="1412790"/>
            <a:ext cx="4554720" cy="435658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Graph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Edge add(Node n, Node m)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Edge(n, m);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(e);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Weight();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Edge add(Node n, Node m, Weight w)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(!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throw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RuntimeException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Edge(n, m);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(e);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w;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&lt;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ev.size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++)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  ((Edge)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ev.get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)).print();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1443" name="Text Box 9"/>
          <p:cNvSpPr txBox="1">
            <a:spLocks noChangeArrowheads="1"/>
          </p:cNvSpPr>
          <p:nvPr/>
        </p:nvSpPr>
        <p:spPr bwMode="auto">
          <a:xfrm>
            <a:off x="6591361" y="1396948"/>
            <a:ext cx="3826080" cy="1800631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Node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 err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id = 0;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Color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Conf.COLORED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)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Color.setDisplayColor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(id);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Verstreuter Code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1454" name="Foliennummernplatzhalter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0B026971-4E58-4CBE-978E-2224B5274E6E}" type="slidenum">
              <a:rPr lang="en-US" smtClean="0"/>
              <a:pPr defTabSz="406086"/>
              <a:t>63</a:t>
            </a:fld>
            <a:endParaRPr lang="en-US" dirty="0"/>
          </a:p>
        </p:txBody>
      </p:sp>
      <p:sp>
        <p:nvSpPr>
          <p:cNvPr id="61445" name="Freeform 20"/>
          <p:cNvSpPr>
            <a:spLocks/>
          </p:cNvSpPr>
          <p:nvPr/>
        </p:nvSpPr>
        <p:spPr bwMode="auto">
          <a:xfrm>
            <a:off x="4378080" y="2216393"/>
            <a:ext cx="956160" cy="627906"/>
          </a:xfrm>
          <a:custGeom>
            <a:avLst/>
            <a:gdLst>
              <a:gd name="T0" fmla="*/ 2147483647 w 664"/>
              <a:gd name="T1" fmla="*/ 0 h 436"/>
              <a:gd name="T2" fmla="*/ 2147483647 w 664"/>
              <a:gd name="T3" fmla="*/ 2147483647 h 436"/>
              <a:gd name="T4" fmla="*/ 0 w 664"/>
              <a:gd name="T5" fmla="*/ 2147483647 h 436"/>
              <a:gd name="T6" fmla="*/ 0 60000 65536"/>
              <a:gd name="T7" fmla="*/ 0 60000 65536"/>
              <a:gd name="T8" fmla="*/ 0 60000 65536"/>
              <a:gd name="T9" fmla="*/ 0 w 664"/>
              <a:gd name="T10" fmla="*/ 0 h 436"/>
              <a:gd name="T11" fmla="*/ 664 w 664"/>
              <a:gd name="T12" fmla="*/ 436 h 4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64" h="436">
                <a:moveTo>
                  <a:pt x="664" y="0"/>
                </a:moveTo>
                <a:cubicBezTo>
                  <a:pt x="619" y="62"/>
                  <a:pt x="507" y="308"/>
                  <a:pt x="397" y="372"/>
                </a:cubicBezTo>
                <a:cubicBezTo>
                  <a:pt x="287" y="436"/>
                  <a:pt x="83" y="384"/>
                  <a:pt x="0" y="387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1446" name="Freeform 21"/>
          <p:cNvSpPr>
            <a:spLocks/>
          </p:cNvSpPr>
          <p:nvPr/>
        </p:nvSpPr>
        <p:spPr bwMode="auto">
          <a:xfrm>
            <a:off x="4584001" y="2220715"/>
            <a:ext cx="1268640" cy="1473275"/>
          </a:xfrm>
          <a:custGeom>
            <a:avLst/>
            <a:gdLst>
              <a:gd name="T0" fmla="*/ 2147483647 w 881"/>
              <a:gd name="T1" fmla="*/ 0 h 1023"/>
              <a:gd name="T2" fmla="*/ 2147483647 w 881"/>
              <a:gd name="T3" fmla="*/ 2147483647 h 1023"/>
              <a:gd name="T4" fmla="*/ 0 w 881"/>
              <a:gd name="T5" fmla="*/ 2147483647 h 1023"/>
              <a:gd name="T6" fmla="*/ 0 60000 65536"/>
              <a:gd name="T7" fmla="*/ 0 60000 65536"/>
              <a:gd name="T8" fmla="*/ 0 60000 65536"/>
              <a:gd name="T9" fmla="*/ 0 w 881"/>
              <a:gd name="T10" fmla="*/ 0 h 1023"/>
              <a:gd name="T11" fmla="*/ 881 w 881"/>
              <a:gd name="T12" fmla="*/ 1023 h 10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81" h="1023">
                <a:moveTo>
                  <a:pt x="881" y="0"/>
                </a:moveTo>
                <a:cubicBezTo>
                  <a:pt x="846" y="143"/>
                  <a:pt x="816" y="697"/>
                  <a:pt x="669" y="860"/>
                </a:cubicBezTo>
                <a:cubicBezTo>
                  <a:pt x="522" y="1023"/>
                  <a:pt x="139" y="955"/>
                  <a:pt x="0" y="980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1447" name="Freeform 22"/>
          <p:cNvSpPr>
            <a:spLocks/>
          </p:cNvSpPr>
          <p:nvPr/>
        </p:nvSpPr>
        <p:spPr bwMode="auto">
          <a:xfrm>
            <a:off x="6189601" y="2225034"/>
            <a:ext cx="396000" cy="2060856"/>
          </a:xfrm>
          <a:custGeom>
            <a:avLst/>
            <a:gdLst>
              <a:gd name="T0" fmla="*/ 0 w 274"/>
              <a:gd name="T1" fmla="*/ 0 h 1431"/>
              <a:gd name="T2" fmla="*/ 2147483647 w 274"/>
              <a:gd name="T3" fmla="*/ 2147483647 h 1431"/>
              <a:gd name="T4" fmla="*/ 2147483647 w 274"/>
              <a:gd name="T5" fmla="*/ 2147483647 h 1431"/>
              <a:gd name="T6" fmla="*/ 0 60000 65536"/>
              <a:gd name="T7" fmla="*/ 0 60000 65536"/>
              <a:gd name="T8" fmla="*/ 0 60000 65536"/>
              <a:gd name="T9" fmla="*/ 0 w 274"/>
              <a:gd name="T10" fmla="*/ 0 h 1431"/>
              <a:gd name="T11" fmla="*/ 274 w 274"/>
              <a:gd name="T12" fmla="*/ 1431 h 14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4" h="1431">
                <a:moveTo>
                  <a:pt x="0" y="0"/>
                </a:moveTo>
                <a:cubicBezTo>
                  <a:pt x="16" y="198"/>
                  <a:pt x="50" y="953"/>
                  <a:pt x="96" y="1191"/>
                </a:cubicBezTo>
                <a:cubicBezTo>
                  <a:pt x="142" y="1429"/>
                  <a:pt x="237" y="1381"/>
                  <a:pt x="274" y="1431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1448" name="Freeform 23"/>
          <p:cNvSpPr>
            <a:spLocks/>
          </p:cNvSpPr>
          <p:nvPr/>
        </p:nvSpPr>
        <p:spPr bwMode="auto">
          <a:xfrm>
            <a:off x="6104641" y="2220715"/>
            <a:ext cx="555840" cy="3021437"/>
          </a:xfrm>
          <a:custGeom>
            <a:avLst/>
            <a:gdLst>
              <a:gd name="T0" fmla="*/ 0 w 387"/>
              <a:gd name="T1" fmla="*/ 0 h 2098"/>
              <a:gd name="T2" fmla="*/ 2147483647 w 387"/>
              <a:gd name="T3" fmla="*/ 2147483647 h 2098"/>
              <a:gd name="T4" fmla="*/ 2147483647 w 387"/>
              <a:gd name="T5" fmla="*/ 2147483647 h 2098"/>
              <a:gd name="T6" fmla="*/ 0 60000 65536"/>
              <a:gd name="T7" fmla="*/ 0 60000 65536"/>
              <a:gd name="T8" fmla="*/ 0 60000 65536"/>
              <a:gd name="T9" fmla="*/ 0 w 387"/>
              <a:gd name="T10" fmla="*/ 0 h 2098"/>
              <a:gd name="T11" fmla="*/ 387 w 387"/>
              <a:gd name="T12" fmla="*/ 2098 h 20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7" h="2098">
                <a:moveTo>
                  <a:pt x="0" y="0"/>
                </a:moveTo>
                <a:cubicBezTo>
                  <a:pt x="16" y="287"/>
                  <a:pt x="28" y="1375"/>
                  <a:pt x="93" y="1725"/>
                </a:cubicBezTo>
                <a:cubicBezTo>
                  <a:pt x="158" y="2075"/>
                  <a:pt x="326" y="2020"/>
                  <a:pt x="387" y="2098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1449" name="Freeform 24"/>
          <p:cNvSpPr>
            <a:spLocks/>
          </p:cNvSpPr>
          <p:nvPr/>
        </p:nvSpPr>
        <p:spPr bwMode="auto">
          <a:xfrm>
            <a:off x="6025441" y="2216395"/>
            <a:ext cx="396000" cy="3954655"/>
          </a:xfrm>
          <a:custGeom>
            <a:avLst/>
            <a:gdLst>
              <a:gd name="T0" fmla="*/ 0 w 275"/>
              <a:gd name="T1" fmla="*/ 0 h 2746"/>
              <a:gd name="T2" fmla="*/ 2147483647 w 275"/>
              <a:gd name="T3" fmla="*/ 2147483647 h 2746"/>
              <a:gd name="T4" fmla="*/ 2147483647 w 275"/>
              <a:gd name="T5" fmla="*/ 2147483647 h 2746"/>
              <a:gd name="T6" fmla="*/ 0 60000 65536"/>
              <a:gd name="T7" fmla="*/ 0 60000 65536"/>
              <a:gd name="T8" fmla="*/ 0 60000 65536"/>
              <a:gd name="T9" fmla="*/ 0 w 275"/>
              <a:gd name="T10" fmla="*/ 0 h 2746"/>
              <a:gd name="T11" fmla="*/ 275 w 275"/>
              <a:gd name="T12" fmla="*/ 2746 h 27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5" h="2746">
                <a:moveTo>
                  <a:pt x="0" y="0"/>
                </a:moveTo>
                <a:cubicBezTo>
                  <a:pt x="8" y="381"/>
                  <a:pt x="2" y="1832"/>
                  <a:pt x="48" y="2289"/>
                </a:cubicBezTo>
                <a:cubicBezTo>
                  <a:pt x="94" y="2746"/>
                  <a:pt x="228" y="2647"/>
                  <a:pt x="275" y="2741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1450" name="AutoShape 26"/>
          <p:cNvSpPr>
            <a:spLocks noChangeArrowheads="1"/>
          </p:cNvSpPr>
          <p:nvPr/>
        </p:nvSpPr>
        <p:spPr bwMode="auto">
          <a:xfrm>
            <a:off x="4495561" y="1586488"/>
            <a:ext cx="3162000" cy="762958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19080">
            <a:solidFill>
              <a:srgbClr val="000000"/>
            </a:solidFill>
            <a:miter lim="800000"/>
            <a:headEnd/>
            <a:tailEnd/>
          </a:ln>
        </p:spPr>
        <p:txBody>
          <a:bodyPr wrap="none" lIns="81588" tIns="74409" rIns="81588" bIns="42427" anchor="ctr">
            <a:spAutoFit/>
          </a:bodyPr>
          <a:lstStyle/>
          <a:p>
            <a:pPr algn="ctr" defTabSz="406086">
              <a:tabLst>
                <a:tab pos="0" algn="l"/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59310" algn="l"/>
                <a:tab pos="8291642" algn="l"/>
                <a:tab pos="9118215" algn="l"/>
              </a:tabLst>
            </a:pPr>
            <a:r>
              <a:rPr lang="de-DE" sz="3600" b="1" dirty="0">
                <a:solidFill>
                  <a:srgbClr val="0000FF"/>
                </a:solidFill>
                <a:latin typeface="Calibri" pitchFamily="34" charset="0"/>
              </a:rPr>
              <a:t>Code </a:t>
            </a:r>
            <a:r>
              <a:rPr lang="de-DE" sz="3600" b="1" dirty="0" err="1">
                <a:solidFill>
                  <a:srgbClr val="0000FF"/>
                </a:solidFill>
                <a:latin typeface="Calibri" pitchFamily="34" charset="0"/>
              </a:rPr>
              <a:t>Scattering</a:t>
            </a:r>
            <a:endParaRPr lang="de-DE" sz="3600" b="1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61451" name="Text Box 5"/>
          <p:cNvSpPr txBox="1">
            <a:spLocks noChangeArrowheads="1"/>
          </p:cNvSpPr>
          <p:nvPr/>
        </p:nvSpPr>
        <p:spPr bwMode="auto">
          <a:xfrm>
            <a:off x="6601441" y="3501009"/>
            <a:ext cx="3818153" cy="243593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Color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Weight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(Conf. COLORED)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Color.setDisplayColor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a.print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b.print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(!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weight.print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1452" name="Text Box 10"/>
          <p:cNvSpPr txBox="1">
            <a:spLocks noChangeArrowheads="1"/>
          </p:cNvSpPr>
          <p:nvPr/>
        </p:nvSpPr>
        <p:spPr bwMode="auto">
          <a:xfrm>
            <a:off x="1865280" y="5790849"/>
            <a:ext cx="3841920" cy="73687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static void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 c) { ... }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1453" name="Text Box 11"/>
          <p:cNvSpPr txBox="1">
            <a:spLocks noChangeArrowheads="1"/>
          </p:cNvSpPr>
          <p:nvPr/>
        </p:nvSpPr>
        <p:spPr bwMode="auto">
          <a:xfrm>
            <a:off x="6602881" y="6217134"/>
            <a:ext cx="3044160" cy="30842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class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Weight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{ </a:t>
            </a: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void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print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() { ... }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7"/>
          <p:cNvSpPr txBox="1">
            <a:spLocks noChangeArrowheads="1"/>
          </p:cNvSpPr>
          <p:nvPr/>
        </p:nvSpPr>
        <p:spPr bwMode="auto">
          <a:xfrm>
            <a:off x="1920000" y="1412790"/>
            <a:ext cx="4554720" cy="435658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Graph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Edge add(Node n, Node m)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Edge(n, m);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(e);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Weight();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Edge add(Node n, Node m, Weight w)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(!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throw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RuntimeException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Edge(n, m);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(e);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w;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&lt;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ev.size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++)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  ((Edge)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ev.get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)).print();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cs typeface="Arial" charset="0"/>
              </a:rPr>
              <a:t>Vermischter Code</a:t>
            </a:r>
            <a:endParaRPr lang="de-DE">
              <a:cs typeface="Arial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2477" name="Foliennummernplatzhalter 1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71B79ADF-D282-47FA-822B-6DD6E5CD9DE6}" type="slidenum">
              <a:rPr lang="en-US" smtClean="0"/>
              <a:pPr defTabSz="406086"/>
              <a:t>64</a:t>
            </a:fld>
            <a:endParaRPr lang="en-US" dirty="0"/>
          </a:p>
        </p:txBody>
      </p:sp>
      <p:sp>
        <p:nvSpPr>
          <p:cNvPr id="62468" name="AutoShape 21"/>
          <p:cNvSpPr>
            <a:spLocks noChangeArrowheads="1"/>
          </p:cNvSpPr>
          <p:nvPr/>
        </p:nvSpPr>
        <p:spPr bwMode="auto">
          <a:xfrm>
            <a:off x="2350082" y="4494874"/>
            <a:ext cx="2827678" cy="762958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19080">
            <a:solidFill>
              <a:srgbClr val="000000"/>
            </a:solidFill>
            <a:miter lim="800000"/>
            <a:headEnd/>
            <a:tailEnd/>
          </a:ln>
        </p:spPr>
        <p:txBody>
          <a:bodyPr wrap="none" lIns="81588" tIns="74409" rIns="81588" bIns="42427" anchor="ctr">
            <a:spAutoFit/>
          </a:bodyPr>
          <a:lstStyle/>
          <a:p>
            <a:pPr algn="ctr" defTabSz="406086">
              <a:tabLst>
                <a:tab pos="0" algn="l"/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59310" algn="l"/>
                <a:tab pos="8291642" algn="l"/>
                <a:tab pos="9118215" algn="l"/>
              </a:tabLst>
            </a:pPr>
            <a:r>
              <a:rPr lang="de-DE" sz="3600" b="1" dirty="0">
                <a:solidFill>
                  <a:srgbClr val="063DE8"/>
                </a:solidFill>
                <a:latin typeface="Calibri" pitchFamily="34" charset="0"/>
              </a:rPr>
              <a:t>Code </a:t>
            </a:r>
            <a:r>
              <a:rPr lang="de-DE" sz="3600" b="1" dirty="0" err="1">
                <a:solidFill>
                  <a:srgbClr val="063DE8"/>
                </a:solidFill>
                <a:latin typeface="Calibri" pitchFamily="34" charset="0"/>
              </a:rPr>
              <a:t>Tangling</a:t>
            </a:r>
            <a:endParaRPr lang="de-DE" sz="3600" b="1" dirty="0">
              <a:solidFill>
                <a:srgbClr val="063DE8"/>
              </a:solidFill>
              <a:latin typeface="Calibri" pitchFamily="34" charset="0"/>
            </a:endParaRPr>
          </a:p>
        </p:txBody>
      </p:sp>
      <p:sp>
        <p:nvSpPr>
          <p:cNvPr id="62469" name="Freeform 22"/>
          <p:cNvSpPr>
            <a:spLocks/>
          </p:cNvSpPr>
          <p:nvPr/>
        </p:nvSpPr>
        <p:spPr bwMode="auto">
          <a:xfrm>
            <a:off x="5448000" y="4147637"/>
            <a:ext cx="1202400" cy="489651"/>
          </a:xfrm>
          <a:custGeom>
            <a:avLst/>
            <a:gdLst>
              <a:gd name="T0" fmla="*/ 0 w 835"/>
              <a:gd name="T1" fmla="*/ 2147483647 h 340"/>
              <a:gd name="T2" fmla="*/ 2147483647 w 835"/>
              <a:gd name="T3" fmla="*/ 2147483647 h 340"/>
              <a:gd name="T4" fmla="*/ 2147483647 w 835"/>
              <a:gd name="T5" fmla="*/ 0 h 340"/>
              <a:gd name="T6" fmla="*/ 0 60000 65536"/>
              <a:gd name="T7" fmla="*/ 0 60000 65536"/>
              <a:gd name="T8" fmla="*/ 0 60000 65536"/>
              <a:gd name="T9" fmla="*/ 0 w 835"/>
              <a:gd name="T10" fmla="*/ 0 h 340"/>
              <a:gd name="T11" fmla="*/ 835 w 835"/>
              <a:gd name="T12" fmla="*/ 340 h 3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35" h="340">
                <a:moveTo>
                  <a:pt x="0" y="340"/>
                </a:moveTo>
                <a:cubicBezTo>
                  <a:pt x="64" y="302"/>
                  <a:pt x="243" y="171"/>
                  <a:pt x="382" y="114"/>
                </a:cubicBezTo>
                <a:cubicBezTo>
                  <a:pt x="521" y="57"/>
                  <a:pt x="672" y="17"/>
                  <a:pt x="835" y="0"/>
                </a:cubicBezTo>
              </a:path>
            </a:pathLst>
          </a:custGeom>
          <a:noFill/>
          <a:ln w="1908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2470" name="Freeform 23"/>
          <p:cNvSpPr>
            <a:spLocks/>
          </p:cNvSpPr>
          <p:nvPr/>
        </p:nvSpPr>
        <p:spPr bwMode="auto">
          <a:xfrm>
            <a:off x="5448000" y="4353578"/>
            <a:ext cx="1202400" cy="400362"/>
          </a:xfrm>
          <a:custGeom>
            <a:avLst/>
            <a:gdLst>
              <a:gd name="T0" fmla="*/ 0 w 835"/>
              <a:gd name="T1" fmla="*/ 2147483647 h 279"/>
              <a:gd name="T2" fmla="*/ 2147483647 w 835"/>
              <a:gd name="T3" fmla="*/ 2147483647 h 279"/>
              <a:gd name="T4" fmla="*/ 2147483647 w 835"/>
              <a:gd name="T5" fmla="*/ 0 h 279"/>
              <a:gd name="T6" fmla="*/ 0 60000 65536"/>
              <a:gd name="T7" fmla="*/ 0 60000 65536"/>
              <a:gd name="T8" fmla="*/ 0 60000 65536"/>
              <a:gd name="T9" fmla="*/ 0 w 835"/>
              <a:gd name="T10" fmla="*/ 0 h 279"/>
              <a:gd name="T11" fmla="*/ 835 w 835"/>
              <a:gd name="T12" fmla="*/ 279 h 27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35" h="279">
                <a:moveTo>
                  <a:pt x="0" y="279"/>
                </a:moveTo>
                <a:cubicBezTo>
                  <a:pt x="83" y="247"/>
                  <a:pt x="356" y="131"/>
                  <a:pt x="495" y="85"/>
                </a:cubicBezTo>
                <a:cubicBezTo>
                  <a:pt x="634" y="39"/>
                  <a:pt x="726" y="14"/>
                  <a:pt x="835" y="0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2471" name="Freeform 24"/>
          <p:cNvSpPr>
            <a:spLocks/>
          </p:cNvSpPr>
          <p:nvPr/>
        </p:nvSpPr>
        <p:spPr bwMode="auto">
          <a:xfrm>
            <a:off x="5448001" y="4905156"/>
            <a:ext cx="1245600" cy="61927"/>
          </a:xfrm>
          <a:custGeom>
            <a:avLst/>
            <a:gdLst>
              <a:gd name="T0" fmla="*/ 0 w 864"/>
              <a:gd name="T1" fmla="*/ 0 h 43"/>
              <a:gd name="T2" fmla="*/ 2147483647 w 864"/>
              <a:gd name="T3" fmla="*/ 2147483647 h 43"/>
              <a:gd name="T4" fmla="*/ 2147483647 w 864"/>
              <a:gd name="T5" fmla="*/ 2147483647 h 43"/>
              <a:gd name="T6" fmla="*/ 0 60000 65536"/>
              <a:gd name="T7" fmla="*/ 0 60000 65536"/>
              <a:gd name="T8" fmla="*/ 0 60000 65536"/>
              <a:gd name="T9" fmla="*/ 0 w 864"/>
              <a:gd name="T10" fmla="*/ 0 h 43"/>
              <a:gd name="T11" fmla="*/ 864 w 864"/>
              <a:gd name="T12" fmla="*/ 43 h 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43">
                <a:moveTo>
                  <a:pt x="0" y="0"/>
                </a:moveTo>
                <a:cubicBezTo>
                  <a:pt x="87" y="7"/>
                  <a:pt x="379" y="39"/>
                  <a:pt x="523" y="41"/>
                </a:cubicBezTo>
                <a:cubicBezTo>
                  <a:pt x="667" y="43"/>
                  <a:pt x="757" y="32"/>
                  <a:pt x="864" y="13"/>
                </a:cubicBezTo>
              </a:path>
            </a:pathLst>
          </a:custGeom>
          <a:noFill/>
          <a:ln w="1908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2472" name="Freeform 25"/>
          <p:cNvSpPr>
            <a:spLocks/>
          </p:cNvSpPr>
          <p:nvPr/>
        </p:nvSpPr>
        <p:spPr bwMode="auto">
          <a:xfrm>
            <a:off x="5448000" y="5060693"/>
            <a:ext cx="1284480" cy="290911"/>
          </a:xfrm>
          <a:custGeom>
            <a:avLst/>
            <a:gdLst>
              <a:gd name="T0" fmla="*/ 0 w 892"/>
              <a:gd name="T1" fmla="*/ 0 h 202"/>
              <a:gd name="T2" fmla="*/ 2147483647 w 892"/>
              <a:gd name="T3" fmla="*/ 2147483647 h 202"/>
              <a:gd name="T4" fmla="*/ 2147483647 w 892"/>
              <a:gd name="T5" fmla="*/ 2147483647 h 202"/>
              <a:gd name="T6" fmla="*/ 0 60000 65536"/>
              <a:gd name="T7" fmla="*/ 0 60000 65536"/>
              <a:gd name="T8" fmla="*/ 0 60000 65536"/>
              <a:gd name="T9" fmla="*/ 0 w 892"/>
              <a:gd name="T10" fmla="*/ 0 h 202"/>
              <a:gd name="T11" fmla="*/ 892 w 892"/>
              <a:gd name="T12" fmla="*/ 202 h 20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92" h="202">
                <a:moveTo>
                  <a:pt x="0" y="0"/>
                </a:moveTo>
                <a:cubicBezTo>
                  <a:pt x="73" y="27"/>
                  <a:pt x="289" y="129"/>
                  <a:pt x="438" y="160"/>
                </a:cubicBezTo>
                <a:cubicBezTo>
                  <a:pt x="587" y="191"/>
                  <a:pt x="731" y="202"/>
                  <a:pt x="892" y="188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2473" name="Text Box 5"/>
          <p:cNvSpPr txBox="1">
            <a:spLocks noChangeArrowheads="1"/>
          </p:cNvSpPr>
          <p:nvPr/>
        </p:nvSpPr>
        <p:spPr bwMode="auto">
          <a:xfrm>
            <a:off x="6601441" y="3501009"/>
            <a:ext cx="3818153" cy="243593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Color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Weight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(Conf. COLORED)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Color.setDisplayColor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a.print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b.print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(!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weight.print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2474" name="Text Box 9"/>
          <p:cNvSpPr txBox="1">
            <a:spLocks noChangeArrowheads="1"/>
          </p:cNvSpPr>
          <p:nvPr/>
        </p:nvSpPr>
        <p:spPr bwMode="auto">
          <a:xfrm>
            <a:off x="6591361" y="1396948"/>
            <a:ext cx="3826080" cy="1800631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Node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 err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id = 0;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Color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Conf.COLORED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)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Color.setDisplayColor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(id);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2475" name="Text Box 10"/>
          <p:cNvSpPr txBox="1">
            <a:spLocks noChangeArrowheads="1"/>
          </p:cNvSpPr>
          <p:nvPr/>
        </p:nvSpPr>
        <p:spPr bwMode="auto">
          <a:xfrm>
            <a:off x="1865280" y="5790849"/>
            <a:ext cx="3841920" cy="73687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static void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 c) { ... }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2476" name="Text Box 11"/>
          <p:cNvSpPr txBox="1">
            <a:spLocks noChangeArrowheads="1"/>
          </p:cNvSpPr>
          <p:nvPr/>
        </p:nvSpPr>
        <p:spPr bwMode="auto">
          <a:xfrm>
            <a:off x="6602881" y="6217134"/>
            <a:ext cx="3044160" cy="30842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class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Weight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{ </a:t>
            </a: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void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print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() { ... }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Scattering und Tangling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/>
              <a:t>Verstreuter Code (code scattering) </a:t>
            </a:r>
          </a:p>
          <a:p>
            <a:pPr lvl="1" eaLnBrk="1" hangingPunct="1"/>
            <a:r>
              <a:rPr lang="de-DE"/>
              <a:t>Code, der zu einem Belang gehört, ist nicht modularisiert, sondern im gesamten Programm verteilt</a:t>
            </a:r>
          </a:p>
          <a:p>
            <a:pPr lvl="1" eaLnBrk="1" hangingPunct="1"/>
            <a:r>
              <a:rPr lang="de-DE"/>
              <a:t>Häufig kopierter Code (auch wenn es je nur ein einzelner Methodenaufruf ist)</a:t>
            </a:r>
          </a:p>
          <a:p>
            <a:pPr lvl="1" eaLnBrk="1" hangingPunct="1"/>
            <a:r>
              <a:rPr lang="de-DE"/>
              <a:t>Oder stark verteilte Implementierung von (komplementären) Teilen eines Belangs</a:t>
            </a:r>
          </a:p>
          <a:p>
            <a:pPr eaLnBrk="1" hangingPunct="1"/>
            <a:r>
              <a:rPr lang="de-DE"/>
              <a:t>Vermischter Code (code tangling)</a:t>
            </a:r>
          </a:p>
          <a:p>
            <a:pPr lvl="1" eaLnBrk="1" hangingPunct="1"/>
            <a:r>
              <a:rPr lang="de-DE"/>
              <a:t>Code, der zu verschiedenen Belangen gehört, ist in einem Modul (oder einer Methode) vermischt</a:t>
            </a:r>
          </a:p>
        </p:txBody>
      </p:sp>
      <p:sp>
        <p:nvSpPr>
          <p:cNvPr id="63492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F7FCD2FD-C8A9-4493-835F-08DE20C7EDCA}" type="slidenum">
              <a:rPr lang="en-US" smtClean="0"/>
              <a:pPr defTabSz="406086"/>
              <a:t>65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/>
              <a:t>Probleme querschneidender Belange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Belange verschwinden in der Implementierung</a:t>
            </a:r>
          </a:p>
          <a:p>
            <a:pPr lvl="1" eaLnBrk="1" hangingPunct="1"/>
            <a:r>
              <a:rPr lang="de-DE" dirty="0"/>
              <a:t>Was gehört alles zu einem Belang?</a:t>
            </a:r>
          </a:p>
          <a:p>
            <a:pPr lvl="1" eaLnBrk="1" hangingPunct="1"/>
            <a:r>
              <a:rPr lang="de-DE" dirty="0"/>
              <a:t>Bei Wartungsaufgaben muss der ganze Quelltext durchsucht werden</a:t>
            </a:r>
          </a:p>
          <a:p>
            <a:pPr eaLnBrk="1" hangingPunct="1"/>
            <a:r>
              <a:rPr lang="de-DE" dirty="0"/>
              <a:t>Schwierige Arbeitsteilung</a:t>
            </a:r>
          </a:p>
          <a:p>
            <a:pPr lvl="1" eaLnBrk="1" hangingPunct="1"/>
            <a:r>
              <a:rPr lang="de-DE" dirty="0"/>
              <a:t>Für unterschiedliche Belange kann es unterschiedliche Experten geben; alle müssen am gleichen Code-Fragment arbeiten</a:t>
            </a:r>
          </a:p>
          <a:p>
            <a:pPr eaLnBrk="1" hangingPunct="1"/>
            <a:r>
              <a:rPr lang="de-DE" dirty="0"/>
              <a:t>Geringere Produktivität, schwierige Evolution</a:t>
            </a:r>
          </a:p>
          <a:p>
            <a:pPr lvl="1" eaLnBrk="1" hangingPunct="1"/>
            <a:r>
              <a:rPr lang="de-DE" dirty="0"/>
              <a:t>Beim Hinzufügen neuer Funktionalitäten muss sich der Entwickler um diverse andere Belange kümmern, die erstmal nur ablenken (Lesbarkeit, Erfassbarkeit)</a:t>
            </a:r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E69095C8-2C06-4CB2-9D43-438E3DB19446}" type="slidenum">
              <a:rPr lang="en-US" smtClean="0"/>
              <a:pPr defTabSz="406086"/>
              <a:t>66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Tyrannei der dominanten Dekomposition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Viele Belange können modularisiert werden, jedoch nicht immer gleichzeitig</a:t>
            </a:r>
          </a:p>
          <a:p>
            <a:pPr lvl="1" eaLnBrk="1" hangingPunct="1"/>
            <a:r>
              <a:rPr lang="en-US" dirty="0" err="1"/>
              <a:t>Problemstellung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Richtung</a:t>
            </a:r>
            <a:r>
              <a:rPr lang="en-US" dirty="0"/>
              <a:t> </a:t>
            </a:r>
            <a:r>
              <a:rPr lang="en-US" dirty="0" err="1"/>
              <a:t>modularisierbar</a:t>
            </a:r>
            <a:endParaRPr lang="en-US" dirty="0"/>
          </a:p>
          <a:p>
            <a:pPr lvl="1" eaLnBrk="1" hangingPunct="1"/>
            <a:r>
              <a:rPr lang="en-US" dirty="0" err="1"/>
              <a:t>Im</a:t>
            </a:r>
            <a:r>
              <a:rPr lang="en-US" dirty="0"/>
              <a:t> Graph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Farben</a:t>
            </a:r>
            <a:r>
              <a:rPr lang="en-US" dirty="0"/>
              <a:t> </a:t>
            </a:r>
            <a:r>
              <a:rPr lang="en-US" dirty="0" err="1"/>
              <a:t>modularisiert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…</a:t>
            </a:r>
          </a:p>
          <a:p>
            <a:pPr lvl="1" eaLnBrk="1" hangingPunct="1"/>
            <a:r>
              <a:rPr lang="en-US" dirty="0"/>
              <a:t>…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die </a:t>
            </a:r>
            <a:r>
              <a:rPr lang="en-US" dirty="0" err="1"/>
              <a:t>Datenstrukturen</a:t>
            </a:r>
            <a:r>
              <a:rPr lang="en-US" dirty="0"/>
              <a:t> (Node, Edge) </a:t>
            </a:r>
            <a:r>
              <a:rPr lang="en-US" dirty="0" err="1"/>
              <a:t>verteilt</a:t>
            </a:r>
            <a:endParaRPr lang="de-DE" dirty="0"/>
          </a:p>
          <a:p>
            <a:pPr eaLnBrk="1" hangingPunct="1"/>
            <a:r>
              <a:rPr lang="de-DE" dirty="0"/>
              <a:t>Entwickler wählen eine Dekomposition aus (z.B. Operationen, Authentifizierung, Datenstrukturen), aber einige andere Belange „schneiden quer“</a:t>
            </a:r>
          </a:p>
          <a:p>
            <a:pPr eaLnBrk="1" hangingPunct="1"/>
            <a:r>
              <a:rPr lang="de-DE" dirty="0">
                <a:solidFill>
                  <a:srgbClr val="FF0000"/>
                </a:solidFill>
              </a:rPr>
              <a:t>Gleichzeitige Modularisierung entlang verschiedener Dimensionen nicht möglich</a:t>
            </a:r>
          </a:p>
          <a:p>
            <a:pPr eaLnBrk="1" hangingPunct="1"/>
            <a:endParaRPr lang="de-DE" dirty="0"/>
          </a:p>
        </p:txBody>
      </p:sp>
      <p:sp>
        <p:nvSpPr>
          <p:cNvPr id="69636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9D146338-809B-447E-969C-71C420F05614}" type="slidenum">
              <a:rPr lang="en-US" smtClean="0"/>
              <a:pPr defTabSz="406086"/>
              <a:t>67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Tyrannei der dominanten Dekomposition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103426" name="Picture 2" descr="http://flylib.com/books/2/415/1/html/2/images/0321219767/graphics/08fig01.gif;3801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2482824"/>
            <a:ext cx="2331259" cy="1798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2207568" y="213285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figures</a:t>
            </a:r>
          </a:p>
        </p:txBody>
      </p:sp>
    </p:spTree>
    <p:extLst>
      <p:ext uri="{BB962C8B-B14F-4D97-AF65-F5344CB8AC3E}">
        <p14:creationId xmlns:p14="http://schemas.microsoft.com/office/powerpoint/2010/main" val="95288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Tyrannei der dominanten Dekomposition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103426" name="Picture 2" descr="http://flylib.com/books/2/415/1/html/2/images/0321219767/graphics/08fig01.gif;3801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2482824"/>
            <a:ext cx="2331259" cy="1798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4" name="Picture 10" descr="http://flylib.com/books/2/415/1/html/2/images/0321219767/graphics/08fig04.gif;3801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403570"/>
            <a:ext cx="2664296" cy="1598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6528048" y="2084612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color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207568" y="213285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figures</a:t>
            </a:r>
          </a:p>
        </p:txBody>
      </p:sp>
      <p:sp>
        <p:nvSpPr>
          <p:cNvPr id="8" name="Pfeil nach rechts 7"/>
          <p:cNvSpPr/>
          <p:nvPr/>
        </p:nvSpPr>
        <p:spPr bwMode="auto">
          <a:xfrm>
            <a:off x="4441738" y="2924944"/>
            <a:ext cx="1942295" cy="95762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b="1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13746" y="2492896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Decomposition</a:t>
            </a:r>
          </a:p>
        </p:txBody>
      </p:sp>
    </p:spTree>
    <p:extLst>
      <p:ext uri="{BB962C8B-B14F-4D97-AF65-F5344CB8AC3E}">
        <p14:creationId xmlns:p14="http://schemas.microsoft.com/office/powerpoint/2010/main" val="204816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Variantenvielfalt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48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2BEB6B78-072D-4F5D-AAA8-38A4E8F87DD7}" type="slidenum">
              <a:rPr lang="en-US" smtClean="0"/>
              <a:pPr>
                <a:buFont typeface="Times New Roman" charset="0"/>
                <a:buNone/>
              </a:pPr>
              <a:t>7</a:t>
            </a:fld>
            <a:endParaRPr 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4113" y="1362076"/>
            <a:ext cx="7288212" cy="4505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3102918" y="5949950"/>
            <a:ext cx="6969770" cy="617734"/>
          </a:xfrm>
          <a:prstGeom prst="rect">
            <a:avLst/>
          </a:prstGeom>
          <a:noFill/>
          <a:ln w="19050" algn="ctr">
            <a:noFill/>
            <a:prstDash val="dash"/>
            <a:miter lim="800000"/>
            <a:headEnd/>
            <a:tailEnd type="none" w="lg" len="lg"/>
          </a:ln>
        </p:spPr>
        <p:txBody>
          <a:bodyPr wrap="none" lIns="90000" tIns="46800" rIns="90000" bIns="46800">
            <a:spAutoFit/>
          </a:bodyPr>
          <a:lstStyle/>
          <a:p>
            <a:pPr algn="r"/>
            <a:r>
              <a:rPr lang="de-DE" b="1" i="1"/>
              <a:t>„Varianten sind ein wesentlicher Hebel für das Unternehmensergebnis“</a:t>
            </a:r>
          </a:p>
          <a:p>
            <a:pPr algn="r"/>
            <a:r>
              <a:rPr lang="en-US" sz="1600"/>
              <a:t>— </a:t>
            </a:r>
            <a:r>
              <a:rPr lang="de-DE" sz="1600" b="1"/>
              <a:t>Franz Decker</a:t>
            </a:r>
            <a:r>
              <a:rPr lang="de-DE" sz="1600"/>
              <a:t>, Leiter Programm Variantenmanagement, BMW Group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Tyrannei der dominanten Dekomposition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103426" name="Picture 2" descr="http://flylib.com/books/2/415/1/html/2/images/0321219767/graphics/08fig01.gif;3801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2482824"/>
            <a:ext cx="2331259" cy="1798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2" name="Picture 8" descr="http://flylib.com/books/2/415/1/html/2/images/0321219767/graphics/08fig03.gif;3801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3375893"/>
            <a:ext cx="2664296" cy="1565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2207568" y="213285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figures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6461700" y="3313957"/>
            <a:ext cx="1023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shape</a:t>
            </a:r>
          </a:p>
        </p:txBody>
      </p:sp>
      <p:sp>
        <p:nvSpPr>
          <p:cNvPr id="8" name="Pfeil nach rechts 7"/>
          <p:cNvSpPr/>
          <p:nvPr/>
        </p:nvSpPr>
        <p:spPr bwMode="auto">
          <a:xfrm>
            <a:off x="4441738" y="2924944"/>
            <a:ext cx="1942295" cy="95762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b="1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13746" y="2492896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Decomposition</a:t>
            </a:r>
          </a:p>
        </p:txBody>
      </p:sp>
      <p:pic>
        <p:nvPicPr>
          <p:cNvPr id="15" name="Picture 10" descr="http://flylib.com/books/2/415/1/html/2/images/0321219767/graphics/08fig04.gif;3801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403570"/>
            <a:ext cx="2664296" cy="1598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6528048" y="2084612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color</a:t>
            </a:r>
          </a:p>
        </p:txBody>
      </p:sp>
    </p:spTree>
    <p:extLst>
      <p:ext uri="{BB962C8B-B14F-4D97-AF65-F5344CB8AC3E}">
        <p14:creationId xmlns:p14="http://schemas.microsoft.com/office/powerpoint/2010/main" val="275439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Tyrannei der dominanten Dekomposition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103426" name="Picture 2" descr="http://flylib.com/books/2/415/1/html/2/images/0321219767/graphics/08fig01.gif;3801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2482824"/>
            <a:ext cx="2331259" cy="1798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8" name="Picture 4" descr="http://flylib.com/books/2/415/1/html/2/images/0321219767/graphics/08fig02.gif;3801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259" y="5213537"/>
            <a:ext cx="2664296" cy="16718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2" name="Picture 8" descr="http://flylib.com/books/2/415/1/html/2/images/0321219767/graphics/08fig03.gif;3801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3375893"/>
            <a:ext cx="2664296" cy="1565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2207568" y="213285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figures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6461700" y="3313957"/>
            <a:ext cx="1023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shape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454120" y="5151601"/>
            <a:ext cx="80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size</a:t>
            </a:r>
          </a:p>
        </p:txBody>
      </p:sp>
      <p:sp>
        <p:nvSpPr>
          <p:cNvPr id="8" name="Pfeil nach rechts 7"/>
          <p:cNvSpPr/>
          <p:nvPr/>
        </p:nvSpPr>
        <p:spPr bwMode="auto">
          <a:xfrm>
            <a:off x="4441738" y="2924944"/>
            <a:ext cx="1942295" cy="95762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b="1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13746" y="2492896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Decomposition</a:t>
            </a:r>
          </a:p>
        </p:txBody>
      </p:sp>
      <p:pic>
        <p:nvPicPr>
          <p:cNvPr id="16" name="Picture 10" descr="http://flylib.com/books/2/415/1/html/2/images/0321219767/graphics/08fig04.gif;38013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403570"/>
            <a:ext cx="2664296" cy="1598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/>
          <p:cNvSpPr txBox="1"/>
          <p:nvPr/>
        </p:nvSpPr>
        <p:spPr>
          <a:xfrm>
            <a:off x="6528048" y="2084612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color</a:t>
            </a:r>
          </a:p>
        </p:txBody>
      </p:sp>
    </p:spTree>
    <p:extLst>
      <p:ext uri="{BB962C8B-B14F-4D97-AF65-F5344CB8AC3E}">
        <p14:creationId xmlns:p14="http://schemas.microsoft.com/office/powerpoint/2010/main" val="294952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Tyrannei der dominanten Dekomposition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107522" name="Picture 2" descr="http://flylib.com/books/2/415/1/html/2/images/0321219767/graphics/08fig05.gif;3801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1484785"/>
            <a:ext cx="5328592" cy="47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4511824" y="6104268"/>
            <a:ext cx="198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7F0100"/>
                </a:solidFill>
              </a:rPr>
              <a:t>Crosscutting</a:t>
            </a:r>
          </a:p>
        </p:txBody>
      </p:sp>
    </p:spTree>
    <p:extLst>
      <p:ext uri="{BB962C8B-B14F-4D97-AF65-F5344CB8AC3E}">
        <p14:creationId xmlns:p14="http://schemas.microsoft.com/office/powerpoint/2010/main" val="8986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Beispiel: Expression Problem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/>
              <a:t>Frage: Wie weit kann man Datenstrukturen und Methoden abstrahieren, so dass man beide unabhängig erweitern kann…</a:t>
            </a:r>
          </a:p>
          <a:p>
            <a:pPr lvl="1" eaLnBrk="1" hangingPunct="1"/>
            <a:r>
              <a:rPr lang="de-DE"/>
              <a:t>ohne bestehenden Code zu ändern (oder sogar ohne neu-compilieren des bestehenden Codes) </a:t>
            </a:r>
          </a:p>
          <a:p>
            <a:pPr lvl="1" eaLnBrk="1" hangingPunct="1"/>
            <a:r>
              <a:rPr lang="en-US"/>
              <a:t>mehrfach, in beliebiger Reihenfolge und</a:t>
            </a:r>
          </a:p>
          <a:p>
            <a:pPr lvl="1" eaLnBrk="1" hangingPunct="1"/>
            <a:r>
              <a:rPr lang="de-DE"/>
              <a:t>ohne (nicht-triviale) Code-Replikation</a:t>
            </a:r>
          </a:p>
        </p:txBody>
      </p:sp>
      <p:sp>
        <p:nvSpPr>
          <p:cNvPr id="70660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E8D77844-BC7D-4B4E-95D5-42A84947BE46}" type="slidenum">
              <a:rPr lang="en-US" smtClean="0"/>
              <a:pPr defTabSz="406086"/>
              <a:t>73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Ausdrücke (expressions)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/>
              <a:t>Aufgabe: Mathematische Ausdrücke werden in einer Baumstruktur gespeichert und können ausgerechnet und ausgegeben werden</a:t>
            </a:r>
          </a:p>
        </p:txBody>
      </p:sp>
      <p:sp>
        <p:nvSpPr>
          <p:cNvPr id="71685" name="Foliennummernplatzhalt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CC51B239-1307-4798-BCD3-F6BCCF9E3A23}" type="slidenum">
              <a:rPr lang="en-US" smtClean="0"/>
              <a:pPr defTabSz="406086"/>
              <a:t>74</a:t>
            </a:fld>
            <a:endParaRPr lang="en-US" dirty="0"/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0401" y="2969592"/>
            <a:ext cx="3782880" cy="36003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/>
              <a:t>Implementierung 1: Daten-zentriert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1631504" y="2132856"/>
            <a:ext cx="6192688" cy="4594820"/>
          </a:xfrm>
        </p:spPr>
        <p:txBody>
          <a:bodyPr/>
          <a:lstStyle/>
          <a:p>
            <a:pPr eaLnBrk="1" hangingPunct="1"/>
            <a:r>
              <a:rPr lang="de-DE" dirty="0"/>
              <a:t>Rekursive Klassenstruktur (Composite Pattern)</a:t>
            </a:r>
          </a:p>
          <a:p>
            <a:pPr eaLnBrk="1" hangingPunct="1"/>
            <a:r>
              <a:rPr lang="de-DE" dirty="0"/>
              <a:t>Für jede Operation eine Methode in jeder Klasse definiert</a:t>
            </a:r>
          </a:p>
        </p:txBody>
      </p:sp>
      <p:sp>
        <p:nvSpPr>
          <p:cNvPr id="72709" name="Foliennummernplatzhalt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E783F082-57AA-4647-B82D-917C0FA3EA48}" type="slidenum">
              <a:rPr lang="en-US" smtClean="0"/>
              <a:pPr defTabSz="406086"/>
              <a:t>75</a:t>
            </a:fld>
            <a:endParaRPr lang="en-US" dirty="0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240" y="2536124"/>
            <a:ext cx="6543360" cy="36291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7" name="Gerade Verbindung 6"/>
          <p:cNvCxnSpPr/>
          <p:nvPr/>
        </p:nvCxnSpPr>
        <p:spPr>
          <a:xfrm flipH="1">
            <a:off x="3935760" y="4005064"/>
            <a:ext cx="1728192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>
            <a:stCxn id="11" idx="0"/>
          </p:cNvCxnSpPr>
          <p:nvPr/>
        </p:nvCxnSpPr>
        <p:spPr>
          <a:xfrm flipV="1">
            <a:off x="3899756" y="4005064"/>
            <a:ext cx="36004" cy="64807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/>
          <p:cNvSpPr/>
          <p:nvPr/>
        </p:nvSpPr>
        <p:spPr>
          <a:xfrm>
            <a:off x="3215680" y="4653136"/>
            <a:ext cx="1368152" cy="3600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SQRT</a:t>
            </a:r>
          </a:p>
        </p:txBody>
      </p:sp>
      <p:sp>
        <p:nvSpPr>
          <p:cNvPr id="20" name="Rechteck 19"/>
          <p:cNvSpPr/>
          <p:nvPr/>
        </p:nvSpPr>
        <p:spPr>
          <a:xfrm>
            <a:off x="3215680" y="5013176"/>
            <a:ext cx="1368152" cy="3600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-term1</a:t>
            </a:r>
          </a:p>
        </p:txBody>
      </p:sp>
      <p:sp>
        <p:nvSpPr>
          <p:cNvPr id="21" name="Rechteck 20"/>
          <p:cNvSpPr/>
          <p:nvPr/>
        </p:nvSpPr>
        <p:spPr>
          <a:xfrm>
            <a:off x="3215680" y="5373216"/>
            <a:ext cx="1368152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</a:t>
            </a:r>
            <a:r>
              <a:rPr lang="de-DE" dirty="0" err="1">
                <a:solidFill>
                  <a:schemeClr val="tx1"/>
                </a:solidFill>
              </a:rPr>
              <a:t>eval</a:t>
            </a:r>
            <a:r>
              <a:rPr lang="de-DE" dirty="0">
                <a:solidFill>
                  <a:schemeClr val="tx1"/>
                </a:solidFill>
              </a:rPr>
              <a:t>()</a:t>
            </a:r>
          </a:p>
          <a:p>
            <a:r>
              <a:rPr lang="de-DE" dirty="0">
                <a:solidFill>
                  <a:schemeClr val="tx1"/>
                </a:solidFill>
              </a:rPr>
              <a:t>+</a:t>
            </a:r>
            <a:r>
              <a:rPr lang="de-DE" dirty="0" err="1">
                <a:solidFill>
                  <a:schemeClr val="tx1"/>
                </a:solidFill>
              </a:rPr>
              <a:t>print</a:t>
            </a:r>
            <a:r>
              <a:rPr lang="de-DE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2" name="Rechteck 21"/>
          <p:cNvSpPr/>
          <p:nvPr/>
        </p:nvSpPr>
        <p:spPr>
          <a:xfrm>
            <a:off x="3215680" y="5877272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+traverse()</a:t>
            </a:r>
          </a:p>
        </p:txBody>
      </p:sp>
      <p:sp>
        <p:nvSpPr>
          <p:cNvPr id="23" name="Rechteck 22"/>
          <p:cNvSpPr/>
          <p:nvPr/>
        </p:nvSpPr>
        <p:spPr>
          <a:xfrm>
            <a:off x="5015880" y="5877272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+traverse()</a:t>
            </a:r>
          </a:p>
        </p:txBody>
      </p:sp>
      <p:sp>
        <p:nvSpPr>
          <p:cNvPr id="24" name="Rechteck 23"/>
          <p:cNvSpPr/>
          <p:nvPr/>
        </p:nvSpPr>
        <p:spPr>
          <a:xfrm>
            <a:off x="6672064" y="6093296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+traverse()</a:t>
            </a:r>
          </a:p>
        </p:txBody>
      </p:sp>
      <p:sp>
        <p:nvSpPr>
          <p:cNvPr id="25" name="Rechteck 24"/>
          <p:cNvSpPr/>
          <p:nvPr/>
        </p:nvSpPr>
        <p:spPr>
          <a:xfrm>
            <a:off x="8385375" y="6089322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+traverse()</a:t>
            </a:r>
          </a:p>
        </p:txBody>
      </p:sp>
      <p:sp>
        <p:nvSpPr>
          <p:cNvPr id="26" name="Rechteck 25"/>
          <p:cNvSpPr/>
          <p:nvPr/>
        </p:nvSpPr>
        <p:spPr>
          <a:xfrm>
            <a:off x="10056440" y="5877272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+traverse()</a:t>
            </a:r>
          </a:p>
        </p:txBody>
      </p:sp>
      <p:sp>
        <p:nvSpPr>
          <p:cNvPr id="16" name="Rechteck 15"/>
          <p:cNvSpPr/>
          <p:nvPr/>
        </p:nvSpPr>
        <p:spPr>
          <a:xfrm>
            <a:off x="8168332" y="3284984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</a:t>
            </a:r>
            <a:r>
              <a:rPr lang="de-DE" i="1" dirty="0">
                <a:solidFill>
                  <a:schemeClr val="tx1"/>
                </a:solidFill>
              </a:rPr>
              <a:t>traverse()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1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Problem von Implementierung 1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Ausdrücke sind modular</a:t>
            </a:r>
            <a:endParaRPr lang="de-DE"/>
          </a:p>
          <a:p>
            <a:pPr eaLnBrk="1" hangingPunct="1"/>
            <a:r>
              <a:rPr lang="de-DE"/>
              <a:t>Neue Operationen, z. B. drawTree oder simplify, können nicht einfach hinzugefügt werden</a:t>
            </a:r>
          </a:p>
          <a:p>
            <a:pPr eaLnBrk="1" hangingPunct="1"/>
            <a:r>
              <a:rPr lang="de-DE"/>
              <a:t>Alle bestehenden Klassen müssen angepasst werden!</a:t>
            </a:r>
          </a:p>
          <a:p>
            <a:pPr eaLnBrk="1" hangingPunct="1"/>
            <a:r>
              <a:rPr lang="en-US"/>
              <a:t>Operationen sind querschneidend zu den Ausdrücken</a:t>
            </a:r>
            <a:endParaRPr lang="de-DE"/>
          </a:p>
        </p:txBody>
      </p:sp>
      <p:sp>
        <p:nvSpPr>
          <p:cNvPr id="73732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072042B2-0C54-4E40-A94C-40FB2CCE89FB}" type="slidenum">
              <a:rPr lang="en-US" smtClean="0"/>
              <a:pPr defTabSz="406086"/>
              <a:t>76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/>
              <a:t>Implementierung 2: Methoden-zentriert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Nur eine Methode </a:t>
            </a:r>
            <a:r>
              <a:rPr lang="de-DE" dirty="0" err="1"/>
              <a:t>accept</a:t>
            </a:r>
            <a:r>
              <a:rPr lang="de-DE" dirty="0"/>
              <a:t>-Methode pro Klasse</a:t>
            </a:r>
          </a:p>
          <a:p>
            <a:pPr eaLnBrk="1" hangingPunct="1"/>
            <a:r>
              <a:rPr lang="de-DE" dirty="0"/>
              <a:t>Methoden werden mit dem </a:t>
            </a:r>
            <a:r>
              <a:rPr lang="de-DE" dirty="0" err="1"/>
              <a:t>Visitor</a:t>
            </a:r>
            <a:r>
              <a:rPr lang="de-DE" dirty="0"/>
              <a:t>-Pattern implementiert</a:t>
            </a:r>
          </a:p>
        </p:txBody>
      </p:sp>
      <p:sp>
        <p:nvSpPr>
          <p:cNvPr id="74758" name="Foliennummernplatzhalt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1551DE53-EFE5-440B-81EC-0A0E3E5EE271}" type="slidenum">
              <a:rPr lang="en-US" smtClean="0"/>
              <a:pPr defTabSz="406086"/>
              <a:t>77</a:t>
            </a:fld>
            <a:endParaRPr lang="en-US" dirty="0"/>
          </a:p>
        </p:txBody>
      </p:sp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6564" y="2924947"/>
            <a:ext cx="7578720" cy="341891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6491100" y="6597354"/>
            <a:ext cx="3572640" cy="288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9944" tIns="57311" rIns="89944" bIns="44973"/>
          <a:lstStyle/>
          <a:p>
            <a:pPr>
              <a:tabLst>
                <a:tab pos="0" algn="l"/>
                <a:tab pos="910093" algn="l"/>
                <a:tab pos="1824507" algn="l"/>
                <a:tab pos="2738920" algn="l"/>
                <a:tab pos="3653334" algn="l"/>
                <a:tab pos="4567747" algn="l"/>
                <a:tab pos="5482161" algn="l"/>
                <a:tab pos="6392255" algn="l"/>
                <a:tab pos="7306668" algn="l"/>
                <a:tab pos="8221082" algn="l"/>
                <a:tab pos="9134055" algn="l"/>
                <a:tab pos="10048468" algn="l"/>
              </a:tabLst>
            </a:pPr>
            <a:r>
              <a:rPr lang="de-DE" sz="1400" i="1" dirty="0">
                <a:solidFill>
                  <a:srgbClr val="000000"/>
                </a:solidFill>
              </a:rPr>
              <a:t>(</a:t>
            </a:r>
            <a:r>
              <a:rPr lang="de-DE" sz="1400" i="1" dirty="0" err="1">
                <a:solidFill>
                  <a:srgbClr val="000000"/>
                </a:solidFill>
              </a:rPr>
              <a:t>Ln</a:t>
            </a:r>
            <a:r>
              <a:rPr lang="de-DE" sz="1400" i="1" dirty="0">
                <a:solidFill>
                  <a:srgbClr val="000000"/>
                </a:solidFill>
              </a:rPr>
              <a:t> Klasse aus Platzgründen ausgelassen)</a:t>
            </a:r>
          </a:p>
        </p:txBody>
      </p:sp>
      <p:cxnSp>
        <p:nvCxnSpPr>
          <p:cNvPr id="7" name="Gerade Verbindung 6"/>
          <p:cNvCxnSpPr>
            <a:stCxn id="8" idx="0"/>
          </p:cNvCxnSpPr>
          <p:nvPr/>
        </p:nvCxnSpPr>
        <p:spPr>
          <a:xfrm flipH="1" flipV="1">
            <a:off x="9966177" y="4516726"/>
            <a:ext cx="11505" cy="35243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9250850" y="4869162"/>
            <a:ext cx="1453662" cy="3600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TraverseVisitor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9250850" y="5229202"/>
            <a:ext cx="1453662" cy="3600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9250850" y="5517234"/>
            <a:ext cx="145366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visitNumber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visitSum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visitProduct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13" name="Gerade Verbindung 12"/>
          <p:cNvCxnSpPr/>
          <p:nvPr/>
        </p:nvCxnSpPr>
        <p:spPr>
          <a:xfrm flipH="1">
            <a:off x="8651342" y="4509122"/>
            <a:ext cx="1296143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914400" y="4107180"/>
            <a:ext cx="1126" cy="75683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/>
          <p:cNvSpPr/>
          <p:nvPr/>
        </p:nvSpPr>
        <p:spPr>
          <a:xfrm>
            <a:off x="199546" y="4869162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SQRT</a:t>
            </a:r>
          </a:p>
        </p:txBody>
      </p:sp>
      <p:sp>
        <p:nvSpPr>
          <p:cNvPr id="21" name="Rechteck 20"/>
          <p:cNvSpPr/>
          <p:nvPr/>
        </p:nvSpPr>
        <p:spPr>
          <a:xfrm>
            <a:off x="199546" y="5229203"/>
            <a:ext cx="1368152" cy="205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tx1"/>
                </a:solidFill>
              </a:rPr>
              <a:t>-term1</a:t>
            </a:r>
          </a:p>
        </p:txBody>
      </p:sp>
      <p:sp>
        <p:nvSpPr>
          <p:cNvPr id="22" name="Rechteck 21"/>
          <p:cNvSpPr/>
          <p:nvPr/>
        </p:nvSpPr>
        <p:spPr>
          <a:xfrm>
            <a:off x="199546" y="5445226"/>
            <a:ext cx="1368152" cy="2880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tx1"/>
                </a:solidFill>
              </a:rPr>
              <a:t>+</a:t>
            </a:r>
            <a:r>
              <a:rPr lang="de-DE" sz="1200" dirty="0" err="1">
                <a:solidFill>
                  <a:schemeClr val="tx1"/>
                </a:solidFill>
              </a:rPr>
              <a:t>accept</a:t>
            </a:r>
            <a:r>
              <a:rPr lang="de-DE" sz="1200" dirty="0">
                <a:solidFill>
                  <a:schemeClr val="tx1"/>
                </a:solidFill>
              </a:rPr>
              <a:t> (in </a:t>
            </a:r>
            <a:r>
              <a:rPr lang="de-DE" sz="1200" dirty="0" err="1">
                <a:solidFill>
                  <a:schemeClr val="tx1"/>
                </a:solidFill>
              </a:rPr>
              <a:t>visitor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8" name="Rechteck 27"/>
          <p:cNvSpPr/>
          <p:nvPr/>
        </p:nvSpPr>
        <p:spPr>
          <a:xfrm>
            <a:off x="6588224" y="6237314"/>
            <a:ext cx="1199020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visitSQRT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9" name="Rechteck 28"/>
          <p:cNvSpPr/>
          <p:nvPr/>
        </p:nvSpPr>
        <p:spPr>
          <a:xfrm>
            <a:off x="7984976" y="6237314"/>
            <a:ext cx="1219200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visitSQRT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0" name="Rechteck 29"/>
          <p:cNvSpPr/>
          <p:nvPr/>
        </p:nvSpPr>
        <p:spPr>
          <a:xfrm>
            <a:off x="9251068" y="6237314"/>
            <a:ext cx="1441938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visitSQRT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3" name="Rechteck 22"/>
          <p:cNvSpPr/>
          <p:nvPr/>
        </p:nvSpPr>
        <p:spPr>
          <a:xfrm>
            <a:off x="8483207" y="3801006"/>
            <a:ext cx="1441938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visitSQRT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24" name="Gerade Verbindung 18"/>
          <p:cNvCxnSpPr/>
          <p:nvPr/>
        </p:nvCxnSpPr>
        <p:spPr>
          <a:xfrm flipH="1">
            <a:off x="915526" y="4110980"/>
            <a:ext cx="1508066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uiExpand="1" build="p"/>
      <p:bldP spid="74757" grpId="0"/>
      <p:bldP spid="8" grpId="0" animBg="1"/>
      <p:bldP spid="9" grpId="0" animBg="1"/>
      <p:bldP spid="10" grpId="0" animBg="1"/>
      <p:bldP spid="20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2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Problem von Implementierung 2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Operationen sind modular</a:t>
            </a:r>
            <a:endParaRPr lang="de-DE"/>
          </a:p>
          <a:p>
            <a:pPr eaLnBrk="1" hangingPunct="1"/>
            <a:r>
              <a:rPr lang="de-DE"/>
              <a:t>Neue Ausdrücke, z. B. Min oder Power können nicht einfach hinzugefügt werden</a:t>
            </a:r>
          </a:p>
          <a:p>
            <a:pPr eaLnBrk="1" hangingPunct="1"/>
            <a:r>
              <a:rPr lang="de-DE"/>
              <a:t>Für jede neue Klasse müssen alle Visitor-Klassen angepasst werden</a:t>
            </a:r>
          </a:p>
          <a:p>
            <a:pPr eaLnBrk="1" hangingPunct="1"/>
            <a:r>
              <a:rPr lang="en-US"/>
              <a:t>Ausdrücke sind querschneidend zu den Operationen</a:t>
            </a:r>
            <a:endParaRPr lang="de-DE"/>
          </a:p>
        </p:txBody>
      </p:sp>
      <p:sp>
        <p:nvSpPr>
          <p:cNvPr id="76804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8EB730CE-302E-4E17-834D-7E1E8D53D34B}" type="slidenum">
              <a:rPr lang="en-US" smtClean="0"/>
              <a:pPr defTabSz="406086"/>
              <a:t>78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Diskussion: Expression Problem</a:t>
            </a:r>
          </a:p>
        </p:txBody>
      </p:sp>
      <p:sp>
        <p:nvSpPr>
          <p:cNvPr id="286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234" indent="-274234">
              <a:spcBef>
                <a:spcPts val="600"/>
              </a:spcBef>
              <a:defRPr/>
            </a:pPr>
            <a:r>
              <a:rPr lang="de-DE" dirty="0"/>
              <a:t>Nur sehr schwer möglich Ausdrücke und Operationen darauf gleichzeitig zu modularisieren</a:t>
            </a:r>
            <a:br>
              <a:rPr lang="de-DE" dirty="0"/>
            </a:br>
            <a:endParaRPr lang="de-DE" dirty="0"/>
          </a:p>
          <a:p>
            <a:pPr marL="274234" indent="-274234">
              <a:spcBef>
                <a:spcPts val="600"/>
              </a:spcBef>
              <a:defRPr/>
            </a:pPr>
            <a:r>
              <a:rPr lang="de-DE" dirty="0"/>
              <a:t>Daten-zentrierter Ansatz</a:t>
            </a:r>
          </a:p>
          <a:p>
            <a:pPr marL="548469" lvl="1" indent="-274234">
              <a:spcBef>
                <a:spcPts val="500"/>
              </a:spcBef>
              <a:defRPr/>
            </a:pPr>
            <a:r>
              <a:rPr lang="de-DE" dirty="0"/>
              <a:t>Neue Ausdrücke</a:t>
            </a:r>
            <a:r>
              <a:rPr lang="en-US" dirty="0"/>
              <a:t> </a:t>
            </a:r>
            <a:r>
              <a:rPr lang="de-DE" dirty="0"/>
              <a:t>können direkt hinzugefügt werden: modular</a:t>
            </a:r>
          </a:p>
          <a:p>
            <a:pPr marL="548469" lvl="1" indent="-274234">
              <a:spcBef>
                <a:spcPts val="500"/>
              </a:spcBef>
              <a:defRPr/>
            </a:pPr>
            <a:r>
              <a:rPr lang="de-DE" dirty="0"/>
              <a:t>Neue Operationen müssen in alle Klassen eingefügt werden: nicht modular</a:t>
            </a:r>
          </a:p>
          <a:p>
            <a:pPr marL="274234" indent="-274234">
              <a:spcBef>
                <a:spcPts val="600"/>
              </a:spcBef>
              <a:defRPr/>
            </a:pPr>
            <a:r>
              <a:rPr lang="de-DE" dirty="0"/>
              <a:t>Methoden-zentrierter Ansatz</a:t>
            </a:r>
          </a:p>
          <a:p>
            <a:pPr marL="548469" lvl="1" indent="-274234">
              <a:spcBef>
                <a:spcPts val="500"/>
              </a:spcBef>
              <a:defRPr/>
            </a:pPr>
            <a:r>
              <a:rPr lang="de-DE" dirty="0"/>
              <a:t>Neue Operationen</a:t>
            </a:r>
            <a:r>
              <a:rPr lang="en-US" dirty="0"/>
              <a:t> </a:t>
            </a:r>
            <a:r>
              <a:rPr lang="de-DE" dirty="0"/>
              <a:t>können als weiterer </a:t>
            </a:r>
            <a:r>
              <a:rPr lang="de-DE" dirty="0" err="1"/>
              <a:t>Visitor</a:t>
            </a:r>
            <a:r>
              <a:rPr lang="de-DE" dirty="0"/>
              <a:t> hinzugefügt werden: modular</a:t>
            </a:r>
          </a:p>
          <a:p>
            <a:pPr marL="548469" lvl="1" indent="-274234">
              <a:spcBef>
                <a:spcPts val="500"/>
              </a:spcBef>
              <a:defRPr/>
            </a:pPr>
            <a:r>
              <a:rPr lang="de-DE" dirty="0"/>
              <a:t>Für neue Klassen müssen alle bestehenden </a:t>
            </a:r>
            <a:r>
              <a:rPr lang="de-DE" dirty="0" err="1"/>
              <a:t>Visitors</a:t>
            </a:r>
            <a:r>
              <a:rPr lang="de-DE" dirty="0"/>
              <a:t> erweitert werden: nicht modular</a:t>
            </a:r>
          </a:p>
        </p:txBody>
      </p:sp>
      <p:sp>
        <p:nvSpPr>
          <p:cNvPr id="77828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CBAF1837-497D-42F2-8413-D085C1F76DCC}" type="slidenum">
              <a:rPr lang="en-US" smtClean="0"/>
              <a:pPr defTabSz="406086"/>
              <a:t>79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PKW-Produktlinien vor 20 Jahren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/>
              <a:t>Auswahl beschränkte sich auf Autotyp und ggf. noch wenige Extras wie alternativer Kassettenrekorder oder Dachgepäckträger</a:t>
            </a:r>
          </a:p>
          <a:p>
            <a:pPr eaLnBrk="1" hangingPunct="1"/>
            <a:r>
              <a:rPr lang="en-GB"/>
              <a:t>Eine Variante (Audi 80, 1.3l, 55PS) machte 40% des Umsatzes aus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45" y="2425807"/>
            <a:ext cx="2160360" cy="127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027" y="4225843"/>
            <a:ext cx="1409552" cy="1800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6" descr="MCj0238042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57" y="2281359"/>
            <a:ext cx="1736543" cy="161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Picture 7" descr="MCj04326140000[1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74" y="4370291"/>
            <a:ext cx="1544476" cy="15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2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198" y="4586167"/>
            <a:ext cx="1584159" cy="118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Text Box 12"/>
          <p:cNvSpPr txBox="1">
            <a:spLocks noChangeArrowheads="1"/>
          </p:cNvSpPr>
          <p:nvPr/>
        </p:nvSpPr>
        <p:spPr bwMode="auto">
          <a:xfrm rot="-5400000">
            <a:off x="1254014" y="2810993"/>
            <a:ext cx="13933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Domain Eng.</a:t>
            </a:r>
            <a:endParaRPr lang="de-DE" b="1"/>
          </a:p>
        </p:txBody>
      </p:sp>
      <p:sp>
        <p:nvSpPr>
          <p:cNvPr id="57354" name="Text Box 13"/>
          <p:cNvSpPr txBox="1">
            <a:spLocks noChangeArrowheads="1"/>
          </p:cNvSpPr>
          <p:nvPr/>
        </p:nvSpPr>
        <p:spPr bwMode="auto">
          <a:xfrm rot="-5400000">
            <a:off x="1086612" y="4847541"/>
            <a:ext cx="1731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Application Eng.</a:t>
            </a:r>
            <a:endParaRPr lang="de-DE" b="1"/>
          </a:p>
        </p:txBody>
      </p:sp>
      <p:sp>
        <p:nvSpPr>
          <p:cNvPr id="57355" name="Text Box 14"/>
          <p:cNvSpPr txBox="1">
            <a:spLocks noChangeArrowheads="1"/>
          </p:cNvSpPr>
          <p:nvPr/>
        </p:nvSpPr>
        <p:spPr bwMode="auto">
          <a:xfrm>
            <a:off x="2418151" y="5954448"/>
            <a:ext cx="17465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Feature </a:t>
            </a:r>
            <a:r>
              <a:rPr lang="en-US" dirty="0" err="1" smtClean="0"/>
              <a:t>Auswahl</a:t>
            </a:r>
            <a:endParaRPr lang="de-DE" dirty="0"/>
          </a:p>
        </p:txBody>
      </p:sp>
      <p:sp>
        <p:nvSpPr>
          <p:cNvPr id="57356" name="Text Box 15"/>
          <p:cNvSpPr txBox="1">
            <a:spLocks noChangeArrowheads="1"/>
          </p:cNvSpPr>
          <p:nvPr/>
        </p:nvSpPr>
        <p:spPr bwMode="auto">
          <a:xfrm>
            <a:off x="2418151" y="2209928"/>
            <a:ext cx="16172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Feature </a:t>
            </a:r>
            <a:r>
              <a:rPr lang="en-US" dirty="0" smtClean="0"/>
              <a:t>Modell</a:t>
            </a:r>
            <a:endParaRPr lang="de-DE" dirty="0"/>
          </a:p>
        </p:txBody>
      </p:sp>
      <p:sp>
        <p:nvSpPr>
          <p:cNvPr id="57357" name="Text Box 16"/>
          <p:cNvSpPr txBox="1">
            <a:spLocks noChangeArrowheads="1"/>
          </p:cNvSpPr>
          <p:nvPr/>
        </p:nvSpPr>
        <p:spPr bwMode="auto">
          <a:xfrm>
            <a:off x="7673811" y="2209929"/>
            <a:ext cx="39664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 smtClean="0"/>
              <a:t>Wiederverwendbare</a:t>
            </a:r>
            <a:r>
              <a:rPr lang="en-US" dirty="0" smtClean="0"/>
              <a:t> </a:t>
            </a:r>
            <a:r>
              <a:rPr lang="en-US" dirty="0" err="1" smtClean="0"/>
              <a:t>Implementierungs</a:t>
            </a:r>
            <a:r>
              <a:rPr lang="en-US" dirty="0" smtClean="0"/>
              <a:t>-</a:t>
            </a:r>
          </a:p>
          <a:p>
            <a:pPr algn="l"/>
            <a:r>
              <a:rPr lang="en-US" dirty="0" err="1" smtClean="0"/>
              <a:t>artefakte</a:t>
            </a:r>
            <a:endParaRPr lang="de-DE" dirty="0"/>
          </a:p>
        </p:txBody>
      </p:sp>
      <p:sp>
        <p:nvSpPr>
          <p:cNvPr id="57358" name="Text Box 17"/>
          <p:cNvSpPr txBox="1">
            <a:spLocks noChangeArrowheads="1"/>
          </p:cNvSpPr>
          <p:nvPr/>
        </p:nvSpPr>
        <p:spPr bwMode="auto">
          <a:xfrm>
            <a:off x="5945204" y="5954448"/>
            <a:ext cx="11437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Generator</a:t>
            </a:r>
            <a:endParaRPr lang="de-DE"/>
          </a:p>
        </p:txBody>
      </p:sp>
      <p:sp>
        <p:nvSpPr>
          <p:cNvPr id="57359" name="Text Box 18"/>
          <p:cNvSpPr txBox="1">
            <a:spLocks noChangeArrowheads="1"/>
          </p:cNvSpPr>
          <p:nvPr/>
        </p:nvSpPr>
        <p:spPr bwMode="auto">
          <a:xfrm>
            <a:off x="8610338" y="5967146"/>
            <a:ext cx="1958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 smtClean="0"/>
              <a:t>Fertiges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endParaRPr lang="de-DE" dirty="0"/>
          </a:p>
        </p:txBody>
      </p:sp>
      <p:sp>
        <p:nvSpPr>
          <p:cNvPr id="57360" name="Line 19"/>
          <p:cNvSpPr>
            <a:spLocks noChangeShapeType="1"/>
          </p:cNvSpPr>
          <p:nvPr/>
        </p:nvSpPr>
        <p:spPr bwMode="auto">
          <a:xfrm>
            <a:off x="4434063" y="5162368"/>
            <a:ext cx="1295264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1" name="Line 20"/>
          <p:cNvSpPr>
            <a:spLocks noChangeShapeType="1"/>
          </p:cNvSpPr>
          <p:nvPr/>
        </p:nvSpPr>
        <p:spPr bwMode="auto">
          <a:xfrm>
            <a:off x="6521405" y="3938535"/>
            <a:ext cx="0" cy="43175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2" name="Line 21"/>
          <p:cNvSpPr>
            <a:spLocks noChangeShapeType="1"/>
          </p:cNvSpPr>
          <p:nvPr/>
        </p:nvSpPr>
        <p:spPr bwMode="auto">
          <a:xfrm>
            <a:off x="7529364" y="5162368"/>
            <a:ext cx="936527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3" name="Line 22"/>
          <p:cNvSpPr>
            <a:spLocks noChangeShapeType="1"/>
          </p:cNvSpPr>
          <p:nvPr/>
        </p:nvSpPr>
        <p:spPr bwMode="auto">
          <a:xfrm>
            <a:off x="3353088" y="3649641"/>
            <a:ext cx="0" cy="4317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4" name="Line 23"/>
          <p:cNvSpPr>
            <a:spLocks noChangeShapeType="1"/>
          </p:cNvSpPr>
          <p:nvPr/>
        </p:nvSpPr>
        <p:spPr bwMode="auto">
          <a:xfrm>
            <a:off x="4576924" y="3002008"/>
            <a:ext cx="93652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D613892-3FF2-402B-BA9D-260BDF0C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/>
                </a:solidFill>
                <a:latin typeface="Calibri" pitchFamily="34" charset="0"/>
              </a:rPr>
              <a:t>Wie kann Variabilität implementiert werden?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365" name="Slide Number Placeholder 2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rtlCol="0" anchor="t" anchorCtr="0" compatLnSpc="1">
            <a:prstTxWarp prst="textNoShape">
              <a:avLst/>
            </a:prstTxWarp>
          </a:bodyPr>
          <a:lstStyle/>
          <a:p>
            <a:fld id="{429DC953-2856-46B8-ACA4-FA7C06B9DE46}" type="slidenum">
              <a:rPr lang="en-US" smtClean="0">
                <a:solidFill>
                  <a:schemeClr val="tx1"/>
                </a:solidFill>
              </a:rPr>
              <a:pPr/>
              <a:t>80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3389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Feature Traceability with Tool Support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565" name="Slide Number Placeholder 3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699079C7-E7C6-414E-925D-1CA0C4C01A43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22531" name="AutoShape 4"/>
          <p:cNvSpPr>
            <a:spLocks noChangeArrowheads="1"/>
          </p:cNvSpPr>
          <p:nvPr/>
        </p:nvSpPr>
        <p:spPr bwMode="auto">
          <a:xfrm>
            <a:off x="2676525" y="273526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32" name="AutoShape 5"/>
          <p:cNvSpPr>
            <a:spLocks noChangeArrowheads="1"/>
          </p:cNvSpPr>
          <p:nvPr/>
        </p:nvSpPr>
        <p:spPr bwMode="auto">
          <a:xfrm>
            <a:off x="2244725" y="34559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33" name="AutoShape 6"/>
          <p:cNvSpPr>
            <a:spLocks noChangeArrowheads="1"/>
          </p:cNvSpPr>
          <p:nvPr/>
        </p:nvSpPr>
        <p:spPr bwMode="auto">
          <a:xfrm>
            <a:off x="3108325" y="34559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34" name="AutoShape 7"/>
          <p:cNvSpPr>
            <a:spLocks noChangeArrowheads="1"/>
          </p:cNvSpPr>
          <p:nvPr/>
        </p:nvSpPr>
        <p:spPr bwMode="auto">
          <a:xfrm>
            <a:off x="1884364" y="4140200"/>
            <a:ext cx="503237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35" name="AutoShape 8"/>
          <p:cNvSpPr>
            <a:spLocks noChangeArrowheads="1"/>
          </p:cNvSpPr>
          <p:nvPr/>
        </p:nvSpPr>
        <p:spPr bwMode="auto">
          <a:xfrm>
            <a:off x="2603500" y="4140200"/>
            <a:ext cx="503238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2536" name="AutoShape 9"/>
          <p:cNvCxnSpPr>
            <a:cxnSpLocks noChangeShapeType="1"/>
            <a:stCxn id="22540" idx="0"/>
            <a:endCxn id="22531" idx="2"/>
          </p:cNvCxnSpPr>
          <p:nvPr/>
        </p:nvCxnSpPr>
        <p:spPr bwMode="auto">
          <a:xfrm flipV="1">
            <a:off x="2497138" y="3130551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7" name="AutoShape 10"/>
          <p:cNvCxnSpPr>
            <a:cxnSpLocks noChangeShapeType="1"/>
            <a:stCxn id="22542" idx="0"/>
            <a:endCxn id="22531" idx="2"/>
          </p:cNvCxnSpPr>
          <p:nvPr/>
        </p:nvCxnSpPr>
        <p:spPr bwMode="auto">
          <a:xfrm flipH="1" flipV="1">
            <a:off x="2928938" y="3130551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8" name="AutoShape 11"/>
          <p:cNvCxnSpPr>
            <a:cxnSpLocks noChangeShapeType="1"/>
            <a:stCxn id="22541" idx="0"/>
            <a:endCxn id="22532" idx="2"/>
          </p:cNvCxnSpPr>
          <p:nvPr/>
        </p:nvCxnSpPr>
        <p:spPr bwMode="auto">
          <a:xfrm flipV="1">
            <a:off x="2136776" y="3851276"/>
            <a:ext cx="360363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9" name="AutoShape 12"/>
          <p:cNvCxnSpPr>
            <a:cxnSpLocks noChangeShapeType="1"/>
            <a:stCxn id="22543" idx="0"/>
            <a:endCxn id="22532" idx="2"/>
          </p:cNvCxnSpPr>
          <p:nvPr/>
        </p:nvCxnSpPr>
        <p:spPr bwMode="auto">
          <a:xfrm flipH="1" flipV="1">
            <a:off x="2497138" y="3851276"/>
            <a:ext cx="360362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40" name="Oval 13"/>
          <p:cNvSpPr>
            <a:spLocks noChangeArrowheads="1"/>
          </p:cNvSpPr>
          <p:nvPr/>
        </p:nvSpPr>
        <p:spPr bwMode="auto">
          <a:xfrm>
            <a:off x="2424113" y="3311526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2541" name="Oval 14"/>
          <p:cNvSpPr>
            <a:spLocks noChangeArrowheads="1"/>
          </p:cNvSpPr>
          <p:nvPr/>
        </p:nvSpPr>
        <p:spPr bwMode="auto">
          <a:xfrm>
            <a:off x="2063751" y="3995738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42" name="Oval 15"/>
          <p:cNvSpPr>
            <a:spLocks noChangeArrowheads="1"/>
          </p:cNvSpPr>
          <p:nvPr/>
        </p:nvSpPr>
        <p:spPr bwMode="auto">
          <a:xfrm>
            <a:off x="3287713" y="3311526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2543" name="Oval 16"/>
          <p:cNvSpPr>
            <a:spLocks noChangeArrowheads="1"/>
          </p:cNvSpPr>
          <p:nvPr/>
        </p:nvSpPr>
        <p:spPr bwMode="auto">
          <a:xfrm>
            <a:off x="2784476" y="3995738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44" name="AutoShape 17"/>
          <p:cNvSpPr>
            <a:spLocks noChangeArrowheads="1"/>
          </p:cNvSpPr>
          <p:nvPr/>
        </p:nvSpPr>
        <p:spPr bwMode="auto">
          <a:xfrm>
            <a:off x="6599238" y="4932364"/>
            <a:ext cx="684212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45" name="AutoShape 18"/>
          <p:cNvSpPr>
            <a:spLocks noChangeArrowheads="1"/>
          </p:cNvSpPr>
          <p:nvPr/>
        </p:nvSpPr>
        <p:spPr bwMode="auto">
          <a:xfrm>
            <a:off x="6348413" y="5472114"/>
            <a:ext cx="684212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46" name="AutoShape 19"/>
          <p:cNvSpPr>
            <a:spLocks noChangeArrowheads="1"/>
          </p:cNvSpPr>
          <p:nvPr/>
        </p:nvSpPr>
        <p:spPr bwMode="auto">
          <a:xfrm>
            <a:off x="5772151" y="4859338"/>
            <a:ext cx="684213" cy="360362"/>
          </a:xfrm>
          <a:prstGeom prst="roundRect">
            <a:avLst>
              <a:gd name="adj" fmla="val 44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47" name="AutoShape 20"/>
          <p:cNvSpPr>
            <a:spLocks noChangeArrowheads="1"/>
          </p:cNvSpPr>
          <p:nvPr/>
        </p:nvSpPr>
        <p:spPr bwMode="auto">
          <a:xfrm>
            <a:off x="5772151" y="5940425"/>
            <a:ext cx="68421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48" name="AutoShape 21"/>
          <p:cNvSpPr>
            <a:spLocks noChangeArrowheads="1"/>
          </p:cNvSpPr>
          <p:nvPr/>
        </p:nvSpPr>
        <p:spPr bwMode="auto">
          <a:xfrm>
            <a:off x="6959601" y="4464050"/>
            <a:ext cx="468313" cy="215900"/>
          </a:xfrm>
          <a:prstGeom prst="roundRect">
            <a:avLst>
              <a:gd name="adj" fmla="val 731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2549" name="AutoShape 22"/>
          <p:cNvCxnSpPr>
            <a:cxnSpLocks noChangeShapeType="1"/>
            <a:stCxn id="22531" idx="3"/>
            <a:endCxn id="22548" idx="0"/>
          </p:cNvCxnSpPr>
          <p:nvPr/>
        </p:nvCxnSpPr>
        <p:spPr bwMode="auto">
          <a:xfrm>
            <a:off x="3179764" y="2933700"/>
            <a:ext cx="4014787" cy="1530350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0" name="AutoShape 23"/>
          <p:cNvCxnSpPr>
            <a:cxnSpLocks noChangeShapeType="1"/>
            <a:stCxn id="22531" idx="3"/>
            <a:endCxn id="22546" idx="0"/>
          </p:cNvCxnSpPr>
          <p:nvPr/>
        </p:nvCxnSpPr>
        <p:spPr bwMode="auto">
          <a:xfrm>
            <a:off x="3179764" y="2933700"/>
            <a:ext cx="2935287" cy="192563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1" name="AutoShape 24"/>
          <p:cNvCxnSpPr>
            <a:cxnSpLocks noChangeShapeType="1"/>
            <a:stCxn id="22531" idx="3"/>
            <a:endCxn id="22544" idx="0"/>
          </p:cNvCxnSpPr>
          <p:nvPr/>
        </p:nvCxnSpPr>
        <p:spPr bwMode="auto">
          <a:xfrm>
            <a:off x="3179764" y="2933701"/>
            <a:ext cx="3762375" cy="1998663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52" name="AutoShape 25"/>
          <p:cNvSpPr>
            <a:spLocks noChangeArrowheads="1"/>
          </p:cNvSpPr>
          <p:nvPr/>
        </p:nvSpPr>
        <p:spPr bwMode="auto">
          <a:xfrm>
            <a:off x="5700714" y="4392613"/>
            <a:ext cx="1836737" cy="900112"/>
          </a:xfrm>
          <a:prstGeom prst="roundRect">
            <a:avLst>
              <a:gd name="adj" fmla="val 17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53" name="AutoShape 26"/>
          <p:cNvSpPr>
            <a:spLocks noChangeArrowheads="1"/>
          </p:cNvSpPr>
          <p:nvPr/>
        </p:nvSpPr>
        <p:spPr bwMode="auto">
          <a:xfrm>
            <a:off x="5700714" y="5400676"/>
            <a:ext cx="1836737" cy="900113"/>
          </a:xfrm>
          <a:prstGeom prst="roundRect">
            <a:avLst>
              <a:gd name="adj" fmla="val 17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2554" name="AutoShape 27"/>
          <p:cNvCxnSpPr>
            <a:cxnSpLocks noChangeShapeType="1"/>
            <a:stCxn id="22533" idx="3"/>
            <a:endCxn id="22547" idx="1"/>
          </p:cNvCxnSpPr>
          <p:nvPr/>
        </p:nvCxnSpPr>
        <p:spPr bwMode="auto">
          <a:xfrm>
            <a:off x="3611564" y="3654426"/>
            <a:ext cx="2160587" cy="2430463"/>
          </a:xfrm>
          <a:prstGeom prst="curvedConnector3">
            <a:avLst>
              <a:gd name="adj1" fmla="val 49963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5" name="AutoShape 28"/>
          <p:cNvCxnSpPr>
            <a:cxnSpLocks noChangeShapeType="1"/>
            <a:stCxn id="22533" idx="3"/>
            <a:endCxn id="22546" idx="1"/>
          </p:cNvCxnSpPr>
          <p:nvPr/>
        </p:nvCxnSpPr>
        <p:spPr bwMode="auto">
          <a:xfrm>
            <a:off x="3611564" y="3654425"/>
            <a:ext cx="2160587" cy="1385888"/>
          </a:xfrm>
          <a:prstGeom prst="curvedConnector3">
            <a:avLst>
              <a:gd name="adj1" fmla="val 49963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6" name="AutoShape 29"/>
          <p:cNvCxnSpPr>
            <a:cxnSpLocks noChangeShapeType="1"/>
            <a:stCxn id="22535" idx="3"/>
            <a:endCxn id="22546" idx="1"/>
          </p:cNvCxnSpPr>
          <p:nvPr/>
        </p:nvCxnSpPr>
        <p:spPr bwMode="auto">
          <a:xfrm>
            <a:off x="3106738" y="4338639"/>
            <a:ext cx="2665412" cy="701675"/>
          </a:xfrm>
          <a:prstGeom prst="curvedConnector3">
            <a:avLst>
              <a:gd name="adj1" fmla="val 49972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7" name="AutoShape 30"/>
          <p:cNvCxnSpPr>
            <a:cxnSpLocks noChangeShapeType="1"/>
            <a:stCxn id="22532" idx="3"/>
            <a:endCxn id="22545" idx="1"/>
          </p:cNvCxnSpPr>
          <p:nvPr/>
        </p:nvCxnSpPr>
        <p:spPr bwMode="auto">
          <a:xfrm>
            <a:off x="2747963" y="3654425"/>
            <a:ext cx="3600450" cy="1962150"/>
          </a:xfrm>
          <a:prstGeom prst="curvedConnector3">
            <a:avLst>
              <a:gd name="adj1" fmla="val 49954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8" name="AutoShape 31"/>
          <p:cNvCxnSpPr>
            <a:cxnSpLocks noChangeShapeType="1"/>
            <a:stCxn id="22534" idx="2"/>
            <a:endCxn id="22545" idx="1"/>
          </p:cNvCxnSpPr>
          <p:nvPr/>
        </p:nvCxnSpPr>
        <p:spPr bwMode="auto">
          <a:xfrm rot="16200000" flipH="1">
            <a:off x="3702051" y="2970213"/>
            <a:ext cx="1081087" cy="421163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9" name="AutoShape 32"/>
          <p:cNvCxnSpPr>
            <a:cxnSpLocks noChangeShapeType="1"/>
            <a:stCxn id="22533" idx="3"/>
            <a:endCxn id="22544" idx="0"/>
          </p:cNvCxnSpPr>
          <p:nvPr/>
        </p:nvCxnSpPr>
        <p:spPr bwMode="auto">
          <a:xfrm>
            <a:off x="3611564" y="3654425"/>
            <a:ext cx="3330575" cy="127793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60" name="Oval 33"/>
          <p:cNvSpPr>
            <a:spLocks noChangeArrowheads="1"/>
          </p:cNvSpPr>
          <p:nvPr/>
        </p:nvSpPr>
        <p:spPr bwMode="auto">
          <a:xfrm rot="-2700000">
            <a:off x="2392364" y="4168775"/>
            <a:ext cx="4402137" cy="503238"/>
          </a:xfrm>
          <a:prstGeom prst="ellips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61" name="Text Box 34"/>
          <p:cNvSpPr txBox="1">
            <a:spLocks noChangeArrowheads="1"/>
          </p:cNvSpPr>
          <p:nvPr/>
        </p:nvSpPr>
        <p:spPr bwMode="auto">
          <a:xfrm>
            <a:off x="7248526" y="2097089"/>
            <a:ext cx="2735263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991" tIns="60870" rIns="89991" bIns="44996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 err="1" smtClean="0">
                <a:solidFill>
                  <a:srgbClr val="AB9DDB"/>
                </a:solidFill>
              </a:rPr>
              <a:t>Ein</a:t>
            </a:r>
            <a:r>
              <a:rPr lang="en-US" b="1" dirty="0" smtClean="0">
                <a:solidFill>
                  <a:srgbClr val="AB9DDB"/>
                </a:solidFill>
              </a:rPr>
              <a:t> Tool mapped die </a:t>
            </a:r>
            <a:r>
              <a:rPr lang="en-US" b="1" dirty="0" err="1" smtClean="0">
                <a:solidFill>
                  <a:srgbClr val="AB9DDB"/>
                </a:solidFill>
              </a:rPr>
              <a:t>Artefakte</a:t>
            </a:r>
            <a:endParaRPr lang="en-US" b="1" dirty="0">
              <a:solidFill>
                <a:srgbClr val="AB9DDB"/>
              </a:solidFill>
            </a:endParaRPr>
          </a:p>
          <a:p>
            <a:pPr eaLnBrk="1" hangingPunct="1"/>
            <a:r>
              <a:rPr lang="en-US" b="1" dirty="0" err="1" smtClean="0">
                <a:solidFill>
                  <a:srgbClr val="AB9DDB"/>
                </a:solidFill>
              </a:rPr>
              <a:t>zum</a:t>
            </a:r>
            <a:r>
              <a:rPr lang="en-US" b="1" dirty="0" smtClean="0">
                <a:solidFill>
                  <a:srgbClr val="AB9DDB"/>
                </a:solidFill>
              </a:rPr>
              <a:t> Feature-Modell</a:t>
            </a:r>
            <a:endParaRPr lang="en-US" b="1" dirty="0">
              <a:solidFill>
                <a:srgbClr val="AB9DDB"/>
              </a:solidFill>
            </a:endParaRPr>
          </a:p>
        </p:txBody>
      </p:sp>
      <p:sp>
        <p:nvSpPr>
          <p:cNvPr id="22562" name="Text Box 35"/>
          <p:cNvSpPr txBox="1">
            <a:spLocks noChangeArrowheads="1"/>
          </p:cNvSpPr>
          <p:nvPr/>
        </p:nvSpPr>
        <p:spPr bwMode="auto">
          <a:xfrm>
            <a:off x="1898651" y="2233613"/>
            <a:ext cx="180657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991" tIns="60870" rIns="89991" bIns="44996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AB9DDB"/>
                </a:solidFill>
              </a:rPr>
              <a:t>Feature-Modell</a:t>
            </a:r>
            <a:endParaRPr lang="en-US" b="1" dirty="0">
              <a:solidFill>
                <a:srgbClr val="AB9DDB"/>
              </a:solidFill>
            </a:endParaRPr>
          </a:p>
        </p:txBody>
      </p:sp>
      <p:cxnSp>
        <p:nvCxnSpPr>
          <p:cNvPr id="22563" name="AutoShape 36"/>
          <p:cNvCxnSpPr>
            <a:cxnSpLocks noChangeShapeType="1"/>
            <a:stCxn id="22560" idx="6"/>
            <a:endCxn id="22561" idx="1"/>
          </p:cNvCxnSpPr>
          <p:nvPr/>
        </p:nvCxnSpPr>
        <p:spPr bwMode="auto">
          <a:xfrm flipV="1">
            <a:off x="6161089" y="2406650"/>
            <a:ext cx="1087437" cy="444500"/>
          </a:xfrm>
          <a:prstGeom prst="straightConnector1">
            <a:avLst/>
          </a:prstGeom>
          <a:noFill/>
          <a:ln w="360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64" name="Text Box 37"/>
          <p:cNvSpPr txBox="1">
            <a:spLocks noChangeArrowheads="1"/>
          </p:cNvSpPr>
          <p:nvPr/>
        </p:nvSpPr>
        <p:spPr bwMode="auto">
          <a:xfrm>
            <a:off x="5065713" y="6372226"/>
            <a:ext cx="315436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991" tIns="60870" rIns="89991" bIns="44996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 err="1">
                <a:solidFill>
                  <a:srgbClr val="AB9DDB"/>
                </a:solidFill>
              </a:rPr>
              <a:t>Implementierungs-Artefakte</a:t>
            </a:r>
            <a:endParaRPr lang="en-US" b="1" dirty="0">
              <a:solidFill>
                <a:srgbClr val="AB9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5553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6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Feature Traceability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Sprach-Unterstützung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590" name="Slide Number Placeholder 3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564663F3-5D6C-422D-A43E-1085F8252D87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auto">
          <a:xfrm>
            <a:off x="2676525" y="273526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56" name="AutoShape 5"/>
          <p:cNvSpPr>
            <a:spLocks noChangeArrowheads="1"/>
          </p:cNvSpPr>
          <p:nvPr/>
        </p:nvSpPr>
        <p:spPr bwMode="auto">
          <a:xfrm>
            <a:off x="2244725" y="34559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57" name="AutoShape 6"/>
          <p:cNvSpPr>
            <a:spLocks noChangeArrowheads="1"/>
          </p:cNvSpPr>
          <p:nvPr/>
        </p:nvSpPr>
        <p:spPr bwMode="auto">
          <a:xfrm>
            <a:off x="3108325" y="34559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58" name="AutoShape 7"/>
          <p:cNvSpPr>
            <a:spLocks noChangeArrowheads="1"/>
          </p:cNvSpPr>
          <p:nvPr/>
        </p:nvSpPr>
        <p:spPr bwMode="auto">
          <a:xfrm>
            <a:off x="1884364" y="4140200"/>
            <a:ext cx="503237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59" name="AutoShape 8"/>
          <p:cNvSpPr>
            <a:spLocks noChangeArrowheads="1"/>
          </p:cNvSpPr>
          <p:nvPr/>
        </p:nvSpPr>
        <p:spPr bwMode="auto">
          <a:xfrm>
            <a:off x="2603500" y="4140200"/>
            <a:ext cx="503238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3560" name="AutoShape 9"/>
          <p:cNvCxnSpPr>
            <a:cxnSpLocks noChangeShapeType="1"/>
            <a:stCxn id="23564" idx="0"/>
            <a:endCxn id="23555" idx="2"/>
          </p:cNvCxnSpPr>
          <p:nvPr/>
        </p:nvCxnSpPr>
        <p:spPr bwMode="auto">
          <a:xfrm flipV="1">
            <a:off x="2497138" y="3130551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1" name="AutoShape 10"/>
          <p:cNvCxnSpPr>
            <a:cxnSpLocks noChangeShapeType="1"/>
            <a:stCxn id="23566" idx="0"/>
            <a:endCxn id="23555" idx="2"/>
          </p:cNvCxnSpPr>
          <p:nvPr/>
        </p:nvCxnSpPr>
        <p:spPr bwMode="auto">
          <a:xfrm flipH="1" flipV="1">
            <a:off x="2928938" y="3130551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2" name="AutoShape 11"/>
          <p:cNvCxnSpPr>
            <a:cxnSpLocks noChangeShapeType="1"/>
            <a:stCxn id="23565" idx="0"/>
            <a:endCxn id="23556" idx="2"/>
          </p:cNvCxnSpPr>
          <p:nvPr/>
        </p:nvCxnSpPr>
        <p:spPr bwMode="auto">
          <a:xfrm flipV="1">
            <a:off x="2136776" y="3851276"/>
            <a:ext cx="360363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3" name="AutoShape 12"/>
          <p:cNvCxnSpPr>
            <a:cxnSpLocks noChangeShapeType="1"/>
            <a:stCxn id="23567" idx="0"/>
            <a:endCxn id="23556" idx="2"/>
          </p:cNvCxnSpPr>
          <p:nvPr/>
        </p:nvCxnSpPr>
        <p:spPr bwMode="auto">
          <a:xfrm flipH="1" flipV="1">
            <a:off x="2497138" y="3851276"/>
            <a:ext cx="360362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64" name="Oval 13"/>
          <p:cNvSpPr>
            <a:spLocks noChangeArrowheads="1"/>
          </p:cNvSpPr>
          <p:nvPr/>
        </p:nvSpPr>
        <p:spPr bwMode="auto">
          <a:xfrm>
            <a:off x="2424113" y="3311526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3565" name="Oval 14"/>
          <p:cNvSpPr>
            <a:spLocks noChangeArrowheads="1"/>
          </p:cNvSpPr>
          <p:nvPr/>
        </p:nvSpPr>
        <p:spPr bwMode="auto">
          <a:xfrm>
            <a:off x="2063751" y="3995738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66" name="Oval 15"/>
          <p:cNvSpPr>
            <a:spLocks noChangeArrowheads="1"/>
          </p:cNvSpPr>
          <p:nvPr/>
        </p:nvSpPr>
        <p:spPr bwMode="auto">
          <a:xfrm>
            <a:off x="3287713" y="3311526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3567" name="Oval 16"/>
          <p:cNvSpPr>
            <a:spLocks noChangeArrowheads="1"/>
          </p:cNvSpPr>
          <p:nvPr/>
        </p:nvSpPr>
        <p:spPr bwMode="auto">
          <a:xfrm>
            <a:off x="2784476" y="3995738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3568" name="AutoShape 17"/>
          <p:cNvCxnSpPr>
            <a:cxnSpLocks noChangeShapeType="1"/>
            <a:stCxn id="23555" idx="3"/>
            <a:endCxn id="23579" idx="1"/>
          </p:cNvCxnSpPr>
          <p:nvPr/>
        </p:nvCxnSpPr>
        <p:spPr bwMode="auto">
          <a:xfrm>
            <a:off x="3179763" y="2933700"/>
            <a:ext cx="2520950" cy="1117600"/>
          </a:xfrm>
          <a:prstGeom prst="curvedConnector3">
            <a:avLst>
              <a:gd name="adj1" fmla="val 49935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69" name="AutoShape 18"/>
          <p:cNvSpPr>
            <a:spLocks noChangeArrowheads="1"/>
          </p:cNvSpPr>
          <p:nvPr/>
        </p:nvSpPr>
        <p:spPr bwMode="auto">
          <a:xfrm>
            <a:off x="5700714" y="4392613"/>
            <a:ext cx="1836737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3570" name="AutoShape 19"/>
          <p:cNvCxnSpPr>
            <a:cxnSpLocks noChangeShapeType="1"/>
            <a:stCxn id="23559" idx="2"/>
            <a:endCxn id="23581" idx="1"/>
          </p:cNvCxnSpPr>
          <p:nvPr/>
        </p:nvCxnSpPr>
        <p:spPr bwMode="auto">
          <a:xfrm rot="16200000" flipH="1">
            <a:off x="3692526" y="3698876"/>
            <a:ext cx="1171575" cy="2844800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1" name="AutoShape 20"/>
          <p:cNvCxnSpPr>
            <a:cxnSpLocks noChangeShapeType="1"/>
            <a:stCxn id="23556" idx="3"/>
            <a:endCxn id="23580" idx="1"/>
          </p:cNvCxnSpPr>
          <p:nvPr/>
        </p:nvCxnSpPr>
        <p:spPr bwMode="auto">
          <a:xfrm>
            <a:off x="2747963" y="3654425"/>
            <a:ext cx="2952750" cy="1512888"/>
          </a:xfrm>
          <a:prstGeom prst="curvedConnector3">
            <a:avLst>
              <a:gd name="adj1" fmla="val 49944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2" name="AutoShape 21"/>
          <p:cNvCxnSpPr>
            <a:cxnSpLocks noChangeShapeType="1"/>
            <a:stCxn id="23558" idx="2"/>
            <a:endCxn id="23582" idx="1"/>
          </p:cNvCxnSpPr>
          <p:nvPr/>
        </p:nvCxnSpPr>
        <p:spPr bwMode="auto">
          <a:xfrm rot="16200000" flipH="1">
            <a:off x="3063082" y="3609182"/>
            <a:ext cx="1711325" cy="356393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3" name="AutoShape 22"/>
          <p:cNvCxnSpPr>
            <a:cxnSpLocks noChangeShapeType="1"/>
            <a:stCxn id="23557" idx="3"/>
            <a:endCxn id="23569" idx="1"/>
          </p:cNvCxnSpPr>
          <p:nvPr/>
        </p:nvCxnSpPr>
        <p:spPr bwMode="auto">
          <a:xfrm>
            <a:off x="3611563" y="3654425"/>
            <a:ext cx="2089150" cy="973138"/>
          </a:xfrm>
          <a:prstGeom prst="curvedConnector3">
            <a:avLst>
              <a:gd name="adj1" fmla="val 49926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74" name="Oval 23"/>
          <p:cNvSpPr>
            <a:spLocks noChangeArrowheads="1"/>
          </p:cNvSpPr>
          <p:nvPr/>
        </p:nvSpPr>
        <p:spPr bwMode="auto">
          <a:xfrm rot="-2700000">
            <a:off x="1858964" y="4448175"/>
            <a:ext cx="4402137" cy="503238"/>
          </a:xfrm>
          <a:prstGeom prst="ellips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75" name="Text Box 24"/>
          <p:cNvSpPr txBox="1">
            <a:spLocks noChangeArrowheads="1"/>
          </p:cNvSpPr>
          <p:nvPr/>
        </p:nvSpPr>
        <p:spPr bwMode="auto">
          <a:xfrm>
            <a:off x="7248526" y="2097089"/>
            <a:ext cx="2430463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991" tIns="60870" rIns="89991" bIns="44996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AB9DDB"/>
                </a:solidFill>
              </a:rPr>
              <a:t>1:1 Mapping </a:t>
            </a:r>
          </a:p>
          <a:p>
            <a:pPr eaLnBrk="1" hangingPunct="1"/>
            <a:r>
              <a:rPr lang="en-US" b="1" dirty="0" smtClean="0">
                <a:solidFill>
                  <a:srgbClr val="AB9DDB"/>
                </a:solidFill>
              </a:rPr>
              <a:t>(</a:t>
            </a:r>
            <a:r>
              <a:rPr lang="en-US" b="1" dirty="0" err="1" smtClean="0">
                <a:solidFill>
                  <a:srgbClr val="AB9DDB"/>
                </a:solidFill>
              </a:rPr>
              <a:t>mindestens</a:t>
            </a:r>
            <a:r>
              <a:rPr lang="en-US" b="1" dirty="0" smtClean="0">
                <a:solidFill>
                  <a:srgbClr val="AB9DDB"/>
                </a:solidFill>
              </a:rPr>
              <a:t> </a:t>
            </a:r>
            <a:r>
              <a:rPr lang="en-US" b="1" dirty="0">
                <a:solidFill>
                  <a:srgbClr val="AB9DDB"/>
                </a:solidFill>
              </a:rPr>
              <a:t>1:n)</a:t>
            </a:r>
          </a:p>
        </p:txBody>
      </p:sp>
      <p:sp>
        <p:nvSpPr>
          <p:cNvPr id="23576" name="Text Box 25"/>
          <p:cNvSpPr txBox="1">
            <a:spLocks noChangeArrowheads="1"/>
          </p:cNvSpPr>
          <p:nvPr/>
        </p:nvSpPr>
        <p:spPr bwMode="auto">
          <a:xfrm>
            <a:off x="1898651" y="2233613"/>
            <a:ext cx="180657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991" tIns="60870" rIns="89991" bIns="44996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AB9DDB"/>
                </a:solidFill>
              </a:rPr>
              <a:t>Feature-Modell</a:t>
            </a:r>
            <a:endParaRPr lang="en-US" b="1" dirty="0">
              <a:solidFill>
                <a:srgbClr val="AB9DDB"/>
              </a:solidFill>
            </a:endParaRPr>
          </a:p>
        </p:txBody>
      </p:sp>
      <p:cxnSp>
        <p:nvCxnSpPr>
          <p:cNvPr id="23577" name="AutoShape 26"/>
          <p:cNvCxnSpPr>
            <a:cxnSpLocks noChangeShapeType="1"/>
            <a:stCxn id="23574" idx="6"/>
            <a:endCxn id="23575" idx="1"/>
          </p:cNvCxnSpPr>
          <p:nvPr/>
        </p:nvCxnSpPr>
        <p:spPr bwMode="auto">
          <a:xfrm flipV="1">
            <a:off x="5627689" y="2406650"/>
            <a:ext cx="1620837" cy="723900"/>
          </a:xfrm>
          <a:prstGeom prst="straightConnector1">
            <a:avLst/>
          </a:prstGeom>
          <a:noFill/>
          <a:ln w="360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78" name="Text Box 27"/>
          <p:cNvSpPr txBox="1">
            <a:spLocks noChangeArrowheads="1"/>
          </p:cNvSpPr>
          <p:nvPr/>
        </p:nvSpPr>
        <p:spPr bwMode="auto">
          <a:xfrm>
            <a:off x="5065713" y="6459364"/>
            <a:ext cx="315436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991" tIns="60870" rIns="89991" bIns="44996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 err="1">
                <a:solidFill>
                  <a:srgbClr val="AB9DDB"/>
                </a:solidFill>
              </a:rPr>
              <a:t>Implementierungs-Artefakte</a:t>
            </a:r>
            <a:endParaRPr lang="en-US" b="1" dirty="0">
              <a:solidFill>
                <a:srgbClr val="AB9DDB"/>
              </a:solidFill>
            </a:endParaRPr>
          </a:p>
        </p:txBody>
      </p:sp>
      <p:sp>
        <p:nvSpPr>
          <p:cNvPr id="23579" name="AutoShape 28"/>
          <p:cNvSpPr>
            <a:spLocks noChangeArrowheads="1"/>
          </p:cNvSpPr>
          <p:nvPr/>
        </p:nvSpPr>
        <p:spPr bwMode="auto">
          <a:xfrm>
            <a:off x="5700714" y="3816351"/>
            <a:ext cx="1836737" cy="468313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0" name="AutoShape 29"/>
          <p:cNvSpPr>
            <a:spLocks noChangeArrowheads="1"/>
          </p:cNvSpPr>
          <p:nvPr/>
        </p:nvSpPr>
        <p:spPr bwMode="auto">
          <a:xfrm>
            <a:off x="5700714" y="4932363"/>
            <a:ext cx="1836737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1" name="AutoShape 30"/>
          <p:cNvSpPr>
            <a:spLocks noChangeArrowheads="1"/>
          </p:cNvSpPr>
          <p:nvPr/>
        </p:nvSpPr>
        <p:spPr bwMode="auto">
          <a:xfrm>
            <a:off x="5700714" y="5472113"/>
            <a:ext cx="1836737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2" name="AutoShape 31"/>
          <p:cNvSpPr>
            <a:spLocks noChangeArrowheads="1"/>
          </p:cNvSpPr>
          <p:nvPr/>
        </p:nvSpPr>
        <p:spPr bwMode="auto">
          <a:xfrm>
            <a:off x="5700714" y="6011863"/>
            <a:ext cx="1836737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3" name="AutoShape 32"/>
          <p:cNvSpPr>
            <a:spLocks noChangeArrowheads="1"/>
          </p:cNvSpPr>
          <p:nvPr/>
        </p:nvSpPr>
        <p:spPr bwMode="auto">
          <a:xfrm>
            <a:off x="5808663" y="3887789"/>
            <a:ext cx="684212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4" name="AutoShape 33"/>
          <p:cNvSpPr>
            <a:spLocks noChangeArrowheads="1"/>
          </p:cNvSpPr>
          <p:nvPr/>
        </p:nvSpPr>
        <p:spPr bwMode="auto">
          <a:xfrm>
            <a:off x="7067550" y="4464050"/>
            <a:ext cx="395288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5" name="AutoShape 34"/>
          <p:cNvSpPr>
            <a:spLocks noChangeArrowheads="1"/>
          </p:cNvSpPr>
          <p:nvPr/>
        </p:nvSpPr>
        <p:spPr bwMode="auto">
          <a:xfrm>
            <a:off x="5808663" y="4464050"/>
            <a:ext cx="68421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6" name="AutoShape 35"/>
          <p:cNvSpPr>
            <a:spLocks noChangeArrowheads="1"/>
          </p:cNvSpPr>
          <p:nvPr/>
        </p:nvSpPr>
        <p:spPr bwMode="auto">
          <a:xfrm>
            <a:off x="6564313" y="5003800"/>
            <a:ext cx="36036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7" name="AutoShape 36"/>
          <p:cNvSpPr>
            <a:spLocks noChangeArrowheads="1"/>
          </p:cNvSpPr>
          <p:nvPr/>
        </p:nvSpPr>
        <p:spPr bwMode="auto">
          <a:xfrm>
            <a:off x="5808663" y="6083300"/>
            <a:ext cx="68421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8" name="AutoShape 37"/>
          <p:cNvSpPr>
            <a:spLocks noChangeArrowheads="1"/>
          </p:cNvSpPr>
          <p:nvPr/>
        </p:nvSpPr>
        <p:spPr bwMode="auto">
          <a:xfrm>
            <a:off x="7067550" y="5543550"/>
            <a:ext cx="395288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9" name="AutoShape 38"/>
          <p:cNvSpPr>
            <a:spLocks noChangeArrowheads="1"/>
          </p:cNvSpPr>
          <p:nvPr/>
        </p:nvSpPr>
        <p:spPr bwMode="auto">
          <a:xfrm>
            <a:off x="6564313" y="6083300"/>
            <a:ext cx="36036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435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Feature-Oriented Programming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Prehofer</a:t>
            </a:r>
            <a:r>
              <a:rPr lang="en-US" dirty="0"/>
              <a:t>, ECOOP'97 und </a:t>
            </a:r>
            <a:r>
              <a:rPr lang="en-US" dirty="0" err="1"/>
              <a:t>Batory</a:t>
            </a:r>
            <a:r>
              <a:rPr lang="en-US" dirty="0"/>
              <a:t>, ICSE’03</a:t>
            </a:r>
          </a:p>
          <a:p>
            <a:pPr eaLnBrk="1" hangingPunct="1"/>
            <a:r>
              <a:rPr lang="en-US" dirty="0"/>
              <a:t>Language-based approach to overcome the feature traceability problem</a:t>
            </a:r>
          </a:p>
          <a:p>
            <a:pPr eaLnBrk="1" hangingPunct="1"/>
            <a:r>
              <a:rPr lang="en-US" dirty="0"/>
              <a:t>Each feature is implemented by a feature module</a:t>
            </a:r>
          </a:p>
          <a:p>
            <a:pPr lvl="1" eaLnBrk="1" hangingPunct="1"/>
            <a:r>
              <a:rPr lang="en-US" dirty="0"/>
              <a:t>Good feature traceability</a:t>
            </a:r>
          </a:p>
          <a:p>
            <a:pPr lvl="1" eaLnBrk="1" hangingPunct="1"/>
            <a:r>
              <a:rPr lang="en-US" dirty="0"/>
              <a:t>Separation and modularization of features</a:t>
            </a:r>
          </a:p>
          <a:p>
            <a:pPr lvl="1" eaLnBrk="1" hangingPunct="1"/>
            <a:r>
              <a:rPr lang="en-US" dirty="0"/>
              <a:t>Simple feature composition</a:t>
            </a:r>
          </a:p>
          <a:p>
            <a:pPr eaLnBrk="1" hangingPunct="1"/>
            <a:r>
              <a:rPr lang="en-US" dirty="0"/>
              <a:t>Feature-based program generation</a:t>
            </a:r>
          </a:p>
        </p:txBody>
      </p:sp>
      <p:sp>
        <p:nvSpPr>
          <p:cNvPr id="2458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397831B7-282E-4D5B-BA5B-5FD9926F975E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006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Feature Composition</a:t>
            </a:r>
          </a:p>
        </p:txBody>
      </p:sp>
      <p:sp>
        <p:nvSpPr>
          <p:cNvPr id="25603" name="Content Placeholder 34"/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pPr eaLnBrk="1" hangingPunct="1"/>
            <a:endParaRPr lang="de-DE"/>
          </a:p>
        </p:txBody>
      </p:sp>
      <p:sp>
        <p:nvSpPr>
          <p:cNvPr id="25604" name="AutoShape 3"/>
          <p:cNvSpPr>
            <a:spLocks noChangeArrowheads="1"/>
          </p:cNvSpPr>
          <p:nvPr/>
        </p:nvSpPr>
        <p:spPr bwMode="auto">
          <a:xfrm>
            <a:off x="2676525" y="14493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05" name="AutoShape 4"/>
          <p:cNvSpPr>
            <a:spLocks noChangeArrowheads="1"/>
          </p:cNvSpPr>
          <p:nvPr/>
        </p:nvSpPr>
        <p:spPr bwMode="auto">
          <a:xfrm>
            <a:off x="22447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06" name="AutoShape 5"/>
          <p:cNvSpPr>
            <a:spLocks noChangeArrowheads="1"/>
          </p:cNvSpPr>
          <p:nvPr/>
        </p:nvSpPr>
        <p:spPr bwMode="auto">
          <a:xfrm>
            <a:off x="31083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07" name="AutoShape 6"/>
          <p:cNvSpPr>
            <a:spLocks noChangeArrowheads="1"/>
          </p:cNvSpPr>
          <p:nvPr/>
        </p:nvSpPr>
        <p:spPr bwMode="auto">
          <a:xfrm>
            <a:off x="1884364" y="2854325"/>
            <a:ext cx="503237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08" name="AutoShape 7"/>
          <p:cNvSpPr>
            <a:spLocks noChangeArrowheads="1"/>
          </p:cNvSpPr>
          <p:nvPr/>
        </p:nvSpPr>
        <p:spPr bwMode="auto">
          <a:xfrm>
            <a:off x="2603500" y="2854325"/>
            <a:ext cx="503238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5609" name="AutoShape 8"/>
          <p:cNvCxnSpPr>
            <a:cxnSpLocks noChangeShapeType="1"/>
            <a:stCxn id="25613" idx="0"/>
            <a:endCxn id="25604" idx="2"/>
          </p:cNvCxnSpPr>
          <p:nvPr/>
        </p:nvCxnSpPr>
        <p:spPr bwMode="auto">
          <a:xfrm flipV="1">
            <a:off x="24971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0" name="AutoShape 9"/>
          <p:cNvCxnSpPr>
            <a:cxnSpLocks noChangeShapeType="1"/>
            <a:stCxn id="25615" idx="0"/>
            <a:endCxn id="25604" idx="2"/>
          </p:cNvCxnSpPr>
          <p:nvPr/>
        </p:nvCxnSpPr>
        <p:spPr bwMode="auto">
          <a:xfrm flipH="1" flipV="1">
            <a:off x="29289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1" name="AutoShape 10"/>
          <p:cNvCxnSpPr>
            <a:cxnSpLocks noChangeShapeType="1"/>
            <a:stCxn id="25614" idx="0"/>
            <a:endCxn id="25605" idx="2"/>
          </p:cNvCxnSpPr>
          <p:nvPr/>
        </p:nvCxnSpPr>
        <p:spPr bwMode="auto">
          <a:xfrm flipV="1">
            <a:off x="2136776" y="2565401"/>
            <a:ext cx="360363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2" name="AutoShape 11"/>
          <p:cNvCxnSpPr>
            <a:cxnSpLocks noChangeShapeType="1"/>
            <a:stCxn id="25616" idx="0"/>
            <a:endCxn id="25605" idx="2"/>
          </p:cNvCxnSpPr>
          <p:nvPr/>
        </p:nvCxnSpPr>
        <p:spPr bwMode="auto">
          <a:xfrm flipH="1" flipV="1">
            <a:off x="2497138" y="2565401"/>
            <a:ext cx="360362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3" name="Oval 12"/>
          <p:cNvSpPr>
            <a:spLocks noChangeArrowheads="1"/>
          </p:cNvSpPr>
          <p:nvPr/>
        </p:nvSpPr>
        <p:spPr bwMode="auto">
          <a:xfrm>
            <a:off x="2424113" y="2025651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5614" name="Oval 13"/>
          <p:cNvSpPr>
            <a:spLocks noChangeArrowheads="1"/>
          </p:cNvSpPr>
          <p:nvPr/>
        </p:nvSpPr>
        <p:spPr bwMode="auto">
          <a:xfrm>
            <a:off x="2063751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15" name="Oval 14"/>
          <p:cNvSpPr>
            <a:spLocks noChangeArrowheads="1"/>
          </p:cNvSpPr>
          <p:nvPr/>
        </p:nvSpPr>
        <p:spPr bwMode="auto">
          <a:xfrm>
            <a:off x="3287713" y="2025651"/>
            <a:ext cx="144462" cy="1444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16" name="Oval 15"/>
          <p:cNvSpPr>
            <a:spLocks noChangeArrowheads="1"/>
          </p:cNvSpPr>
          <p:nvPr/>
        </p:nvSpPr>
        <p:spPr bwMode="auto">
          <a:xfrm>
            <a:off x="2784476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5617" name="AutoShape 16"/>
          <p:cNvCxnSpPr>
            <a:cxnSpLocks noChangeShapeType="1"/>
            <a:stCxn id="25604" idx="3"/>
            <a:endCxn id="25623" idx="1"/>
          </p:cNvCxnSpPr>
          <p:nvPr/>
        </p:nvCxnSpPr>
        <p:spPr bwMode="auto">
          <a:xfrm>
            <a:off x="3179763" y="1647826"/>
            <a:ext cx="2087562" cy="720725"/>
          </a:xfrm>
          <a:prstGeom prst="curvedConnector3">
            <a:avLst>
              <a:gd name="adj1" fmla="val 49963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8" name="AutoShape 17"/>
          <p:cNvSpPr>
            <a:spLocks noChangeArrowheads="1"/>
          </p:cNvSpPr>
          <p:nvPr/>
        </p:nvSpPr>
        <p:spPr bwMode="auto">
          <a:xfrm>
            <a:off x="5267325" y="27098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5619" name="AutoShape 18"/>
          <p:cNvCxnSpPr>
            <a:cxnSpLocks noChangeShapeType="1"/>
            <a:stCxn id="25608" idx="2"/>
            <a:endCxn id="25625" idx="1"/>
          </p:cNvCxnSpPr>
          <p:nvPr/>
        </p:nvCxnSpPr>
        <p:spPr bwMode="auto">
          <a:xfrm rot="16200000" flipH="1">
            <a:off x="3674269" y="2431257"/>
            <a:ext cx="774700" cy="2411412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0" name="AutoShape 19"/>
          <p:cNvCxnSpPr>
            <a:cxnSpLocks noChangeShapeType="1"/>
            <a:stCxn id="25605" idx="3"/>
            <a:endCxn id="25624" idx="1"/>
          </p:cNvCxnSpPr>
          <p:nvPr/>
        </p:nvCxnSpPr>
        <p:spPr bwMode="auto">
          <a:xfrm>
            <a:off x="2747963" y="2368551"/>
            <a:ext cx="2519362" cy="1116013"/>
          </a:xfrm>
          <a:prstGeom prst="curvedConnector3">
            <a:avLst>
              <a:gd name="adj1" fmla="val 49968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1" name="AutoShape 20"/>
          <p:cNvCxnSpPr>
            <a:cxnSpLocks noChangeShapeType="1"/>
            <a:stCxn id="25607" idx="2"/>
            <a:endCxn id="25626" idx="1"/>
          </p:cNvCxnSpPr>
          <p:nvPr/>
        </p:nvCxnSpPr>
        <p:spPr bwMode="auto">
          <a:xfrm rot="16200000" flipH="1">
            <a:off x="3044825" y="2341563"/>
            <a:ext cx="1314450" cy="3130550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2" name="AutoShape 21"/>
          <p:cNvCxnSpPr>
            <a:cxnSpLocks noChangeShapeType="1"/>
            <a:stCxn id="25606" idx="3"/>
            <a:endCxn id="25618" idx="1"/>
          </p:cNvCxnSpPr>
          <p:nvPr/>
        </p:nvCxnSpPr>
        <p:spPr bwMode="auto">
          <a:xfrm>
            <a:off x="3611563" y="2368551"/>
            <a:ext cx="1655762" cy="576263"/>
          </a:xfrm>
          <a:prstGeom prst="curvedConnector3">
            <a:avLst>
              <a:gd name="adj1" fmla="val 49954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23" name="AutoShape 22"/>
          <p:cNvSpPr>
            <a:spLocks noChangeArrowheads="1"/>
          </p:cNvSpPr>
          <p:nvPr/>
        </p:nvSpPr>
        <p:spPr bwMode="auto">
          <a:xfrm>
            <a:off x="5267325" y="2133601"/>
            <a:ext cx="1836738" cy="468313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24" name="AutoShape 23"/>
          <p:cNvSpPr>
            <a:spLocks noChangeArrowheads="1"/>
          </p:cNvSpPr>
          <p:nvPr/>
        </p:nvSpPr>
        <p:spPr bwMode="auto">
          <a:xfrm>
            <a:off x="5267325" y="32496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25" name="AutoShape 24"/>
          <p:cNvSpPr>
            <a:spLocks noChangeArrowheads="1"/>
          </p:cNvSpPr>
          <p:nvPr/>
        </p:nvSpPr>
        <p:spPr bwMode="auto">
          <a:xfrm>
            <a:off x="5267325" y="37893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26" name="AutoShape 25"/>
          <p:cNvSpPr>
            <a:spLocks noChangeArrowheads="1"/>
          </p:cNvSpPr>
          <p:nvPr/>
        </p:nvSpPr>
        <p:spPr bwMode="auto">
          <a:xfrm>
            <a:off x="5267325" y="43291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27" name="AutoShape 26"/>
          <p:cNvSpPr>
            <a:spLocks noChangeArrowheads="1"/>
          </p:cNvSpPr>
          <p:nvPr/>
        </p:nvSpPr>
        <p:spPr bwMode="auto">
          <a:xfrm>
            <a:off x="5375276" y="22050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28" name="AutoShape 27"/>
          <p:cNvSpPr>
            <a:spLocks noChangeArrowheads="1"/>
          </p:cNvSpPr>
          <p:nvPr/>
        </p:nvSpPr>
        <p:spPr bwMode="auto">
          <a:xfrm>
            <a:off x="6635750" y="2781300"/>
            <a:ext cx="395288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29" name="AutoShape 28"/>
          <p:cNvSpPr>
            <a:spLocks noChangeArrowheads="1"/>
          </p:cNvSpPr>
          <p:nvPr/>
        </p:nvSpPr>
        <p:spPr bwMode="auto">
          <a:xfrm>
            <a:off x="5375276" y="2781300"/>
            <a:ext cx="68421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30" name="AutoShape 29"/>
          <p:cNvSpPr>
            <a:spLocks noChangeArrowheads="1"/>
          </p:cNvSpPr>
          <p:nvPr/>
        </p:nvSpPr>
        <p:spPr bwMode="auto">
          <a:xfrm>
            <a:off x="6132513" y="3321050"/>
            <a:ext cx="36036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31" name="AutoShape 30"/>
          <p:cNvSpPr>
            <a:spLocks noChangeArrowheads="1"/>
          </p:cNvSpPr>
          <p:nvPr/>
        </p:nvSpPr>
        <p:spPr bwMode="auto">
          <a:xfrm>
            <a:off x="5375276" y="44021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32" name="AutoShape 31"/>
          <p:cNvSpPr>
            <a:spLocks noChangeArrowheads="1"/>
          </p:cNvSpPr>
          <p:nvPr/>
        </p:nvSpPr>
        <p:spPr bwMode="auto">
          <a:xfrm>
            <a:off x="6635750" y="3862389"/>
            <a:ext cx="395288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33" name="AutoShape 32"/>
          <p:cNvSpPr>
            <a:spLocks noChangeArrowheads="1"/>
          </p:cNvSpPr>
          <p:nvPr/>
        </p:nvSpPr>
        <p:spPr bwMode="auto">
          <a:xfrm>
            <a:off x="6132513" y="4402139"/>
            <a:ext cx="360362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34" name="AutoShape 50"/>
          <p:cNvSpPr>
            <a:spLocks noChangeArrowheads="1"/>
          </p:cNvSpPr>
          <p:nvPr/>
        </p:nvSpPr>
        <p:spPr bwMode="auto">
          <a:xfrm>
            <a:off x="6635751" y="3321050"/>
            <a:ext cx="36036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35" name="Slide Number Placeholder 3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A8D2705B-5B9E-4602-BD25-657F9CB26FC2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62203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Feature Composition</a:t>
            </a:r>
            <a:endParaRPr lang="de-DE" dirty="0"/>
          </a:p>
        </p:txBody>
      </p:sp>
      <p:sp>
        <p:nvSpPr>
          <p:cNvPr id="26627" name="Content Placeholder 41"/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pPr eaLnBrk="1" hangingPunct="1"/>
            <a:endParaRPr lang="de-DE"/>
          </a:p>
        </p:txBody>
      </p:sp>
      <p:sp>
        <p:nvSpPr>
          <p:cNvPr id="26628" name="AutoShape 3"/>
          <p:cNvSpPr>
            <a:spLocks noChangeArrowheads="1"/>
          </p:cNvSpPr>
          <p:nvPr/>
        </p:nvSpPr>
        <p:spPr bwMode="auto">
          <a:xfrm>
            <a:off x="2676525" y="14493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29" name="AutoShape 4"/>
          <p:cNvSpPr>
            <a:spLocks noChangeArrowheads="1"/>
          </p:cNvSpPr>
          <p:nvPr/>
        </p:nvSpPr>
        <p:spPr bwMode="auto">
          <a:xfrm>
            <a:off x="22447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30" name="AutoShape 5"/>
          <p:cNvSpPr>
            <a:spLocks noChangeArrowheads="1"/>
          </p:cNvSpPr>
          <p:nvPr/>
        </p:nvSpPr>
        <p:spPr bwMode="auto">
          <a:xfrm>
            <a:off x="31083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31" name="AutoShape 6"/>
          <p:cNvSpPr>
            <a:spLocks noChangeArrowheads="1"/>
          </p:cNvSpPr>
          <p:nvPr/>
        </p:nvSpPr>
        <p:spPr bwMode="auto">
          <a:xfrm>
            <a:off x="1884364" y="2854325"/>
            <a:ext cx="503237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32" name="AutoShape 7"/>
          <p:cNvSpPr>
            <a:spLocks noChangeArrowheads="1"/>
          </p:cNvSpPr>
          <p:nvPr/>
        </p:nvSpPr>
        <p:spPr bwMode="auto">
          <a:xfrm>
            <a:off x="2603500" y="2854325"/>
            <a:ext cx="503238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6633" name="AutoShape 8"/>
          <p:cNvCxnSpPr>
            <a:cxnSpLocks noChangeShapeType="1"/>
            <a:stCxn id="26637" idx="0"/>
            <a:endCxn id="26628" idx="2"/>
          </p:cNvCxnSpPr>
          <p:nvPr/>
        </p:nvCxnSpPr>
        <p:spPr bwMode="auto">
          <a:xfrm flipV="1">
            <a:off x="24971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4" name="AutoShape 9"/>
          <p:cNvCxnSpPr>
            <a:cxnSpLocks noChangeShapeType="1"/>
            <a:stCxn id="26639" idx="0"/>
            <a:endCxn id="26628" idx="2"/>
          </p:cNvCxnSpPr>
          <p:nvPr/>
        </p:nvCxnSpPr>
        <p:spPr bwMode="auto">
          <a:xfrm flipH="1" flipV="1">
            <a:off x="29289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5" name="AutoShape 10"/>
          <p:cNvCxnSpPr>
            <a:cxnSpLocks noChangeShapeType="1"/>
            <a:stCxn id="26638" idx="0"/>
            <a:endCxn id="26629" idx="2"/>
          </p:cNvCxnSpPr>
          <p:nvPr/>
        </p:nvCxnSpPr>
        <p:spPr bwMode="auto">
          <a:xfrm flipV="1">
            <a:off x="2136776" y="2565401"/>
            <a:ext cx="360363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6" name="AutoShape 11"/>
          <p:cNvCxnSpPr>
            <a:cxnSpLocks noChangeShapeType="1"/>
            <a:stCxn id="26640" idx="0"/>
            <a:endCxn id="26629" idx="2"/>
          </p:cNvCxnSpPr>
          <p:nvPr/>
        </p:nvCxnSpPr>
        <p:spPr bwMode="auto">
          <a:xfrm flipH="1" flipV="1">
            <a:off x="2497138" y="2565401"/>
            <a:ext cx="360362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7" name="Oval 12"/>
          <p:cNvSpPr>
            <a:spLocks noChangeArrowheads="1"/>
          </p:cNvSpPr>
          <p:nvPr/>
        </p:nvSpPr>
        <p:spPr bwMode="auto">
          <a:xfrm>
            <a:off x="2424113" y="2025651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6638" name="Oval 13"/>
          <p:cNvSpPr>
            <a:spLocks noChangeArrowheads="1"/>
          </p:cNvSpPr>
          <p:nvPr/>
        </p:nvSpPr>
        <p:spPr bwMode="auto">
          <a:xfrm>
            <a:off x="2063751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39" name="Oval 14"/>
          <p:cNvSpPr>
            <a:spLocks noChangeArrowheads="1"/>
          </p:cNvSpPr>
          <p:nvPr/>
        </p:nvSpPr>
        <p:spPr bwMode="auto">
          <a:xfrm>
            <a:off x="3287713" y="2025651"/>
            <a:ext cx="144462" cy="1444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40" name="Oval 15"/>
          <p:cNvSpPr>
            <a:spLocks noChangeArrowheads="1"/>
          </p:cNvSpPr>
          <p:nvPr/>
        </p:nvSpPr>
        <p:spPr bwMode="auto">
          <a:xfrm>
            <a:off x="2784476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6641" name="AutoShape 16"/>
          <p:cNvCxnSpPr>
            <a:cxnSpLocks noChangeShapeType="1"/>
            <a:stCxn id="26628" idx="3"/>
            <a:endCxn id="26647" idx="1"/>
          </p:cNvCxnSpPr>
          <p:nvPr/>
        </p:nvCxnSpPr>
        <p:spPr bwMode="auto">
          <a:xfrm>
            <a:off x="3179763" y="1647826"/>
            <a:ext cx="2087562" cy="720725"/>
          </a:xfrm>
          <a:prstGeom prst="curvedConnector3">
            <a:avLst>
              <a:gd name="adj1" fmla="val 49963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42" name="AutoShape 17"/>
          <p:cNvSpPr>
            <a:spLocks noChangeArrowheads="1"/>
          </p:cNvSpPr>
          <p:nvPr/>
        </p:nvSpPr>
        <p:spPr bwMode="auto">
          <a:xfrm>
            <a:off x="5267325" y="27098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6643" name="AutoShape 18"/>
          <p:cNvCxnSpPr>
            <a:cxnSpLocks noChangeShapeType="1"/>
            <a:stCxn id="26632" idx="2"/>
            <a:endCxn id="26649" idx="1"/>
          </p:cNvCxnSpPr>
          <p:nvPr/>
        </p:nvCxnSpPr>
        <p:spPr bwMode="auto">
          <a:xfrm rot="16200000" flipH="1">
            <a:off x="3674269" y="2431257"/>
            <a:ext cx="774700" cy="2411412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44" name="AutoShape 19"/>
          <p:cNvCxnSpPr>
            <a:cxnSpLocks noChangeShapeType="1"/>
            <a:stCxn id="26629" idx="3"/>
            <a:endCxn id="26648" idx="1"/>
          </p:cNvCxnSpPr>
          <p:nvPr/>
        </p:nvCxnSpPr>
        <p:spPr bwMode="auto">
          <a:xfrm>
            <a:off x="2747963" y="2368551"/>
            <a:ext cx="2519362" cy="1116013"/>
          </a:xfrm>
          <a:prstGeom prst="curvedConnector3">
            <a:avLst>
              <a:gd name="adj1" fmla="val 49968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45" name="AutoShape 20"/>
          <p:cNvCxnSpPr>
            <a:cxnSpLocks noChangeShapeType="1"/>
            <a:stCxn id="26631" idx="2"/>
            <a:endCxn id="26650" idx="1"/>
          </p:cNvCxnSpPr>
          <p:nvPr/>
        </p:nvCxnSpPr>
        <p:spPr bwMode="auto">
          <a:xfrm rot="16200000" flipH="1">
            <a:off x="3044825" y="2341563"/>
            <a:ext cx="1314450" cy="3130550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46" name="AutoShape 21"/>
          <p:cNvCxnSpPr>
            <a:cxnSpLocks noChangeShapeType="1"/>
            <a:stCxn id="26630" idx="3"/>
            <a:endCxn id="26642" idx="1"/>
          </p:cNvCxnSpPr>
          <p:nvPr/>
        </p:nvCxnSpPr>
        <p:spPr bwMode="auto">
          <a:xfrm>
            <a:off x="3611563" y="2368551"/>
            <a:ext cx="1655762" cy="576263"/>
          </a:xfrm>
          <a:prstGeom prst="curvedConnector3">
            <a:avLst>
              <a:gd name="adj1" fmla="val 49954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47" name="AutoShape 22"/>
          <p:cNvSpPr>
            <a:spLocks noChangeArrowheads="1"/>
          </p:cNvSpPr>
          <p:nvPr/>
        </p:nvSpPr>
        <p:spPr bwMode="auto">
          <a:xfrm>
            <a:off x="5267325" y="2133601"/>
            <a:ext cx="1836738" cy="468313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48" name="AutoShape 23"/>
          <p:cNvSpPr>
            <a:spLocks noChangeArrowheads="1"/>
          </p:cNvSpPr>
          <p:nvPr/>
        </p:nvSpPr>
        <p:spPr bwMode="auto">
          <a:xfrm>
            <a:off x="5267325" y="32496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49" name="AutoShape 24"/>
          <p:cNvSpPr>
            <a:spLocks noChangeArrowheads="1"/>
          </p:cNvSpPr>
          <p:nvPr/>
        </p:nvSpPr>
        <p:spPr bwMode="auto">
          <a:xfrm>
            <a:off x="5267325" y="37893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0" name="AutoShape 25"/>
          <p:cNvSpPr>
            <a:spLocks noChangeArrowheads="1"/>
          </p:cNvSpPr>
          <p:nvPr/>
        </p:nvSpPr>
        <p:spPr bwMode="auto">
          <a:xfrm>
            <a:off x="5267325" y="43291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1" name="AutoShape 26"/>
          <p:cNvSpPr>
            <a:spLocks noChangeArrowheads="1"/>
          </p:cNvSpPr>
          <p:nvPr/>
        </p:nvSpPr>
        <p:spPr bwMode="auto">
          <a:xfrm>
            <a:off x="5375276" y="22050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2" name="AutoShape 27"/>
          <p:cNvSpPr>
            <a:spLocks noChangeArrowheads="1"/>
          </p:cNvSpPr>
          <p:nvPr/>
        </p:nvSpPr>
        <p:spPr bwMode="auto">
          <a:xfrm>
            <a:off x="6635750" y="2781300"/>
            <a:ext cx="395288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3" name="AutoShape 28"/>
          <p:cNvSpPr>
            <a:spLocks noChangeArrowheads="1"/>
          </p:cNvSpPr>
          <p:nvPr/>
        </p:nvSpPr>
        <p:spPr bwMode="auto">
          <a:xfrm>
            <a:off x="5375276" y="2781300"/>
            <a:ext cx="68421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4" name="AutoShape 29"/>
          <p:cNvSpPr>
            <a:spLocks noChangeArrowheads="1"/>
          </p:cNvSpPr>
          <p:nvPr/>
        </p:nvSpPr>
        <p:spPr bwMode="auto">
          <a:xfrm>
            <a:off x="6132513" y="3321050"/>
            <a:ext cx="36036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5" name="AutoShape 30"/>
          <p:cNvSpPr>
            <a:spLocks noChangeArrowheads="1"/>
          </p:cNvSpPr>
          <p:nvPr/>
        </p:nvSpPr>
        <p:spPr bwMode="auto">
          <a:xfrm>
            <a:off x="5375276" y="44021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6" name="AutoShape 31"/>
          <p:cNvSpPr>
            <a:spLocks noChangeArrowheads="1"/>
          </p:cNvSpPr>
          <p:nvPr/>
        </p:nvSpPr>
        <p:spPr bwMode="auto">
          <a:xfrm>
            <a:off x="6635750" y="3862389"/>
            <a:ext cx="395288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7" name="AutoShape 32"/>
          <p:cNvSpPr>
            <a:spLocks noChangeArrowheads="1"/>
          </p:cNvSpPr>
          <p:nvPr/>
        </p:nvSpPr>
        <p:spPr bwMode="auto">
          <a:xfrm>
            <a:off x="6132513" y="4402139"/>
            <a:ext cx="360362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6658" name="Group 33"/>
          <p:cNvGrpSpPr>
            <a:grpSpLocks/>
          </p:cNvGrpSpPr>
          <p:nvPr/>
        </p:nvGrpSpPr>
        <p:grpSpPr bwMode="auto">
          <a:xfrm>
            <a:off x="1739901" y="1341438"/>
            <a:ext cx="5903913" cy="3529012"/>
            <a:chOff x="136" y="845"/>
            <a:chExt cx="3719" cy="2223"/>
          </a:xfrm>
        </p:grpSpPr>
        <p:sp>
          <p:nvSpPr>
            <p:cNvPr id="26661" name="Oval 34"/>
            <p:cNvSpPr>
              <a:spLocks noChangeArrowheads="1"/>
            </p:cNvSpPr>
            <p:nvPr/>
          </p:nvSpPr>
          <p:spPr bwMode="auto">
            <a:xfrm>
              <a:off x="635" y="845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6662" name="Oval 35"/>
            <p:cNvSpPr>
              <a:spLocks noChangeArrowheads="1"/>
            </p:cNvSpPr>
            <p:nvPr/>
          </p:nvSpPr>
          <p:spPr bwMode="auto">
            <a:xfrm>
              <a:off x="363" y="1298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6663" name="Oval 36"/>
            <p:cNvSpPr>
              <a:spLocks noChangeArrowheads="1"/>
            </p:cNvSpPr>
            <p:nvPr/>
          </p:nvSpPr>
          <p:spPr bwMode="auto">
            <a:xfrm>
              <a:off x="136" y="1729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6664" name="Oval 37"/>
            <p:cNvSpPr>
              <a:spLocks noChangeArrowheads="1"/>
            </p:cNvSpPr>
            <p:nvPr/>
          </p:nvSpPr>
          <p:spPr bwMode="auto">
            <a:xfrm>
              <a:off x="2041" y="2682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6665" name="Oval 38"/>
            <p:cNvSpPr>
              <a:spLocks noChangeArrowheads="1"/>
            </p:cNvSpPr>
            <p:nvPr/>
          </p:nvSpPr>
          <p:spPr bwMode="auto">
            <a:xfrm>
              <a:off x="2041" y="2001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6666" name="Oval 39"/>
            <p:cNvSpPr>
              <a:spLocks noChangeArrowheads="1"/>
            </p:cNvSpPr>
            <p:nvPr/>
          </p:nvSpPr>
          <p:spPr bwMode="auto">
            <a:xfrm>
              <a:off x="2041" y="1298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6659" name="AutoShape 41"/>
          <p:cNvSpPr>
            <a:spLocks noChangeArrowheads="1"/>
          </p:cNvSpPr>
          <p:nvPr/>
        </p:nvSpPr>
        <p:spPr bwMode="auto">
          <a:xfrm>
            <a:off x="6635751" y="3321050"/>
            <a:ext cx="36036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60" name="Slide Number Placeholder 4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78D4F36D-C28A-47F9-AE3D-88AFC71C0B19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26455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Feature Composition</a:t>
            </a:r>
            <a:endParaRPr lang="de-DE" dirty="0"/>
          </a:p>
        </p:txBody>
      </p:sp>
      <p:sp>
        <p:nvSpPr>
          <p:cNvPr id="27651" name="Content Placeholder 51"/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pPr eaLnBrk="1" hangingPunct="1"/>
            <a:endParaRPr lang="de-DE"/>
          </a:p>
        </p:txBody>
      </p:sp>
      <p:sp>
        <p:nvSpPr>
          <p:cNvPr id="27652" name="AutoShape 3"/>
          <p:cNvSpPr>
            <a:spLocks noChangeArrowheads="1"/>
          </p:cNvSpPr>
          <p:nvPr/>
        </p:nvSpPr>
        <p:spPr bwMode="auto">
          <a:xfrm>
            <a:off x="2676525" y="14493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53" name="AutoShape 4"/>
          <p:cNvSpPr>
            <a:spLocks noChangeArrowheads="1"/>
          </p:cNvSpPr>
          <p:nvPr/>
        </p:nvSpPr>
        <p:spPr bwMode="auto">
          <a:xfrm>
            <a:off x="22447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54" name="AutoShape 5"/>
          <p:cNvSpPr>
            <a:spLocks noChangeArrowheads="1"/>
          </p:cNvSpPr>
          <p:nvPr/>
        </p:nvSpPr>
        <p:spPr bwMode="auto">
          <a:xfrm>
            <a:off x="31083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55" name="AutoShape 6"/>
          <p:cNvSpPr>
            <a:spLocks noChangeArrowheads="1"/>
          </p:cNvSpPr>
          <p:nvPr/>
        </p:nvSpPr>
        <p:spPr bwMode="auto">
          <a:xfrm>
            <a:off x="1884364" y="2854325"/>
            <a:ext cx="503237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56" name="AutoShape 7"/>
          <p:cNvSpPr>
            <a:spLocks noChangeArrowheads="1"/>
          </p:cNvSpPr>
          <p:nvPr/>
        </p:nvSpPr>
        <p:spPr bwMode="auto">
          <a:xfrm>
            <a:off x="2603500" y="2854325"/>
            <a:ext cx="503238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7657" name="AutoShape 8"/>
          <p:cNvCxnSpPr>
            <a:cxnSpLocks noChangeShapeType="1"/>
            <a:stCxn id="27661" idx="0"/>
            <a:endCxn id="27652" idx="2"/>
          </p:cNvCxnSpPr>
          <p:nvPr/>
        </p:nvCxnSpPr>
        <p:spPr bwMode="auto">
          <a:xfrm flipV="1">
            <a:off x="24971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8" name="AutoShape 9"/>
          <p:cNvCxnSpPr>
            <a:cxnSpLocks noChangeShapeType="1"/>
            <a:stCxn id="27663" idx="0"/>
            <a:endCxn id="27652" idx="2"/>
          </p:cNvCxnSpPr>
          <p:nvPr/>
        </p:nvCxnSpPr>
        <p:spPr bwMode="auto">
          <a:xfrm flipH="1" flipV="1">
            <a:off x="29289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9" name="AutoShape 10"/>
          <p:cNvCxnSpPr>
            <a:cxnSpLocks noChangeShapeType="1"/>
            <a:stCxn id="27662" idx="0"/>
            <a:endCxn id="27653" idx="2"/>
          </p:cNvCxnSpPr>
          <p:nvPr/>
        </p:nvCxnSpPr>
        <p:spPr bwMode="auto">
          <a:xfrm flipV="1">
            <a:off x="2136776" y="2565401"/>
            <a:ext cx="360363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0" name="AutoShape 11"/>
          <p:cNvCxnSpPr>
            <a:cxnSpLocks noChangeShapeType="1"/>
            <a:stCxn id="27664" idx="0"/>
            <a:endCxn id="27653" idx="2"/>
          </p:cNvCxnSpPr>
          <p:nvPr/>
        </p:nvCxnSpPr>
        <p:spPr bwMode="auto">
          <a:xfrm flipH="1" flipV="1">
            <a:off x="2497138" y="2565401"/>
            <a:ext cx="360362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61" name="Oval 12"/>
          <p:cNvSpPr>
            <a:spLocks noChangeArrowheads="1"/>
          </p:cNvSpPr>
          <p:nvPr/>
        </p:nvSpPr>
        <p:spPr bwMode="auto">
          <a:xfrm>
            <a:off x="2424113" y="2025651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7662" name="Oval 13"/>
          <p:cNvSpPr>
            <a:spLocks noChangeArrowheads="1"/>
          </p:cNvSpPr>
          <p:nvPr/>
        </p:nvSpPr>
        <p:spPr bwMode="auto">
          <a:xfrm>
            <a:off x="2063751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63" name="Oval 14"/>
          <p:cNvSpPr>
            <a:spLocks noChangeArrowheads="1"/>
          </p:cNvSpPr>
          <p:nvPr/>
        </p:nvSpPr>
        <p:spPr bwMode="auto">
          <a:xfrm>
            <a:off x="3287713" y="2025651"/>
            <a:ext cx="144462" cy="1444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64" name="Oval 15"/>
          <p:cNvSpPr>
            <a:spLocks noChangeArrowheads="1"/>
          </p:cNvSpPr>
          <p:nvPr/>
        </p:nvSpPr>
        <p:spPr bwMode="auto">
          <a:xfrm>
            <a:off x="2784476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7665" name="AutoShape 16"/>
          <p:cNvCxnSpPr>
            <a:cxnSpLocks noChangeShapeType="1"/>
            <a:stCxn id="27652" idx="3"/>
            <a:endCxn id="27671" idx="1"/>
          </p:cNvCxnSpPr>
          <p:nvPr/>
        </p:nvCxnSpPr>
        <p:spPr bwMode="auto">
          <a:xfrm>
            <a:off x="3179763" y="1647826"/>
            <a:ext cx="2087562" cy="720725"/>
          </a:xfrm>
          <a:prstGeom prst="curvedConnector3">
            <a:avLst>
              <a:gd name="adj1" fmla="val 49963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66" name="AutoShape 17"/>
          <p:cNvSpPr>
            <a:spLocks noChangeArrowheads="1"/>
          </p:cNvSpPr>
          <p:nvPr/>
        </p:nvSpPr>
        <p:spPr bwMode="auto">
          <a:xfrm>
            <a:off x="5267325" y="27098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7667" name="AutoShape 18"/>
          <p:cNvCxnSpPr>
            <a:cxnSpLocks noChangeShapeType="1"/>
            <a:stCxn id="27656" idx="2"/>
            <a:endCxn id="27673" idx="1"/>
          </p:cNvCxnSpPr>
          <p:nvPr/>
        </p:nvCxnSpPr>
        <p:spPr bwMode="auto">
          <a:xfrm rot="16200000" flipH="1">
            <a:off x="3674269" y="2431257"/>
            <a:ext cx="774700" cy="2411412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8" name="AutoShape 19"/>
          <p:cNvCxnSpPr>
            <a:cxnSpLocks noChangeShapeType="1"/>
            <a:stCxn id="27653" idx="3"/>
            <a:endCxn id="27672" idx="1"/>
          </p:cNvCxnSpPr>
          <p:nvPr/>
        </p:nvCxnSpPr>
        <p:spPr bwMode="auto">
          <a:xfrm>
            <a:off x="2747963" y="2368551"/>
            <a:ext cx="2519362" cy="1116013"/>
          </a:xfrm>
          <a:prstGeom prst="curvedConnector3">
            <a:avLst>
              <a:gd name="adj1" fmla="val 49968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9" name="AutoShape 20"/>
          <p:cNvCxnSpPr>
            <a:cxnSpLocks noChangeShapeType="1"/>
            <a:stCxn id="27655" idx="2"/>
            <a:endCxn id="27674" idx="1"/>
          </p:cNvCxnSpPr>
          <p:nvPr/>
        </p:nvCxnSpPr>
        <p:spPr bwMode="auto">
          <a:xfrm rot="16200000" flipH="1">
            <a:off x="3044825" y="2341563"/>
            <a:ext cx="1314450" cy="3130550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0" name="AutoShape 21"/>
          <p:cNvCxnSpPr>
            <a:cxnSpLocks noChangeShapeType="1"/>
            <a:stCxn id="27654" idx="3"/>
            <a:endCxn id="27666" idx="1"/>
          </p:cNvCxnSpPr>
          <p:nvPr/>
        </p:nvCxnSpPr>
        <p:spPr bwMode="auto">
          <a:xfrm>
            <a:off x="3611563" y="2368551"/>
            <a:ext cx="1655762" cy="576263"/>
          </a:xfrm>
          <a:prstGeom prst="curvedConnector3">
            <a:avLst>
              <a:gd name="adj1" fmla="val 49954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71" name="AutoShape 22"/>
          <p:cNvSpPr>
            <a:spLocks noChangeArrowheads="1"/>
          </p:cNvSpPr>
          <p:nvPr/>
        </p:nvSpPr>
        <p:spPr bwMode="auto">
          <a:xfrm>
            <a:off x="5267325" y="2133601"/>
            <a:ext cx="1836738" cy="468313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2" name="AutoShape 23"/>
          <p:cNvSpPr>
            <a:spLocks noChangeArrowheads="1"/>
          </p:cNvSpPr>
          <p:nvPr/>
        </p:nvSpPr>
        <p:spPr bwMode="auto">
          <a:xfrm>
            <a:off x="5267325" y="32496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3" name="AutoShape 24"/>
          <p:cNvSpPr>
            <a:spLocks noChangeArrowheads="1"/>
          </p:cNvSpPr>
          <p:nvPr/>
        </p:nvSpPr>
        <p:spPr bwMode="auto">
          <a:xfrm>
            <a:off x="5267325" y="37893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4" name="AutoShape 25"/>
          <p:cNvSpPr>
            <a:spLocks noChangeArrowheads="1"/>
          </p:cNvSpPr>
          <p:nvPr/>
        </p:nvSpPr>
        <p:spPr bwMode="auto">
          <a:xfrm>
            <a:off x="5267325" y="43291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5" name="AutoShape 26"/>
          <p:cNvSpPr>
            <a:spLocks noChangeArrowheads="1"/>
          </p:cNvSpPr>
          <p:nvPr/>
        </p:nvSpPr>
        <p:spPr bwMode="auto">
          <a:xfrm>
            <a:off x="5375276" y="22050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6" name="AutoShape 27"/>
          <p:cNvSpPr>
            <a:spLocks noChangeArrowheads="1"/>
          </p:cNvSpPr>
          <p:nvPr/>
        </p:nvSpPr>
        <p:spPr bwMode="auto">
          <a:xfrm>
            <a:off x="6635750" y="2781300"/>
            <a:ext cx="395288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7" name="AutoShape 28"/>
          <p:cNvSpPr>
            <a:spLocks noChangeArrowheads="1"/>
          </p:cNvSpPr>
          <p:nvPr/>
        </p:nvSpPr>
        <p:spPr bwMode="auto">
          <a:xfrm>
            <a:off x="5375276" y="2781300"/>
            <a:ext cx="68421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8" name="AutoShape 29"/>
          <p:cNvSpPr>
            <a:spLocks noChangeArrowheads="1"/>
          </p:cNvSpPr>
          <p:nvPr/>
        </p:nvSpPr>
        <p:spPr bwMode="auto">
          <a:xfrm>
            <a:off x="6132513" y="3321050"/>
            <a:ext cx="36036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9" name="AutoShape 30"/>
          <p:cNvSpPr>
            <a:spLocks noChangeArrowheads="1"/>
          </p:cNvSpPr>
          <p:nvPr/>
        </p:nvSpPr>
        <p:spPr bwMode="auto">
          <a:xfrm>
            <a:off x="5375276" y="44021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80" name="AutoShape 31"/>
          <p:cNvSpPr>
            <a:spLocks noChangeArrowheads="1"/>
          </p:cNvSpPr>
          <p:nvPr/>
        </p:nvSpPr>
        <p:spPr bwMode="auto">
          <a:xfrm>
            <a:off x="6635750" y="3862389"/>
            <a:ext cx="395288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81" name="AutoShape 32"/>
          <p:cNvSpPr>
            <a:spLocks noChangeArrowheads="1"/>
          </p:cNvSpPr>
          <p:nvPr/>
        </p:nvSpPr>
        <p:spPr bwMode="auto">
          <a:xfrm>
            <a:off x="6132513" y="4402139"/>
            <a:ext cx="360362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7682" name="Group 33"/>
          <p:cNvGrpSpPr>
            <a:grpSpLocks/>
          </p:cNvGrpSpPr>
          <p:nvPr/>
        </p:nvGrpSpPr>
        <p:grpSpPr bwMode="auto">
          <a:xfrm>
            <a:off x="1739901" y="1341438"/>
            <a:ext cx="5903913" cy="3529012"/>
            <a:chOff x="136" y="845"/>
            <a:chExt cx="3719" cy="2223"/>
          </a:xfrm>
        </p:grpSpPr>
        <p:sp>
          <p:nvSpPr>
            <p:cNvPr id="27695" name="Oval 34"/>
            <p:cNvSpPr>
              <a:spLocks noChangeArrowheads="1"/>
            </p:cNvSpPr>
            <p:nvPr/>
          </p:nvSpPr>
          <p:spPr bwMode="auto">
            <a:xfrm>
              <a:off x="635" y="845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6" name="Oval 35"/>
            <p:cNvSpPr>
              <a:spLocks noChangeArrowheads="1"/>
            </p:cNvSpPr>
            <p:nvPr/>
          </p:nvSpPr>
          <p:spPr bwMode="auto">
            <a:xfrm>
              <a:off x="363" y="1298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7" name="Oval 36"/>
            <p:cNvSpPr>
              <a:spLocks noChangeArrowheads="1"/>
            </p:cNvSpPr>
            <p:nvPr/>
          </p:nvSpPr>
          <p:spPr bwMode="auto">
            <a:xfrm>
              <a:off x="136" y="1729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8" name="Oval 37"/>
            <p:cNvSpPr>
              <a:spLocks noChangeArrowheads="1"/>
            </p:cNvSpPr>
            <p:nvPr/>
          </p:nvSpPr>
          <p:spPr bwMode="auto">
            <a:xfrm>
              <a:off x="2041" y="2682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9" name="Oval 38"/>
            <p:cNvSpPr>
              <a:spLocks noChangeArrowheads="1"/>
            </p:cNvSpPr>
            <p:nvPr/>
          </p:nvSpPr>
          <p:spPr bwMode="auto">
            <a:xfrm>
              <a:off x="2041" y="2001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700" name="Oval 39"/>
            <p:cNvSpPr>
              <a:spLocks noChangeArrowheads="1"/>
            </p:cNvSpPr>
            <p:nvPr/>
          </p:nvSpPr>
          <p:spPr bwMode="auto">
            <a:xfrm>
              <a:off x="2041" y="1298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7683" name="AutoShape 40"/>
          <p:cNvSpPr>
            <a:spLocks noChangeArrowheads="1"/>
          </p:cNvSpPr>
          <p:nvPr/>
        </p:nvSpPr>
        <p:spPr bwMode="auto">
          <a:xfrm>
            <a:off x="7816851" y="2663826"/>
            <a:ext cx="684213" cy="1692275"/>
          </a:xfrm>
          <a:prstGeom prst="rightArrow">
            <a:avLst>
              <a:gd name="adj1" fmla="val 48481"/>
              <a:gd name="adj2" fmla="val 53713"/>
            </a:avLst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84" name="AutoShape 41"/>
          <p:cNvSpPr>
            <a:spLocks noChangeArrowheads="1"/>
          </p:cNvSpPr>
          <p:nvPr/>
        </p:nvSpPr>
        <p:spPr bwMode="auto">
          <a:xfrm>
            <a:off x="6635751" y="3321050"/>
            <a:ext cx="36036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7685" name="Group 42"/>
          <p:cNvGrpSpPr>
            <a:grpSpLocks/>
          </p:cNvGrpSpPr>
          <p:nvPr/>
        </p:nvGrpSpPr>
        <p:grpSpPr bwMode="auto">
          <a:xfrm>
            <a:off x="8615364" y="2133601"/>
            <a:ext cx="1836737" cy="2663825"/>
            <a:chOff x="4467" y="1344"/>
            <a:chExt cx="1157" cy="1678"/>
          </a:xfrm>
        </p:grpSpPr>
        <p:sp>
          <p:nvSpPr>
            <p:cNvPr id="27687" name="AutoShape 43"/>
            <p:cNvSpPr>
              <a:spLocks noChangeArrowheads="1"/>
            </p:cNvSpPr>
            <p:nvPr/>
          </p:nvSpPr>
          <p:spPr bwMode="auto">
            <a:xfrm>
              <a:off x="4467" y="1344"/>
              <a:ext cx="1157" cy="295"/>
            </a:xfrm>
            <a:prstGeom prst="roundRect">
              <a:avLst>
                <a:gd name="adj" fmla="val 3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88" name="AutoShape 44"/>
            <p:cNvSpPr>
              <a:spLocks noChangeArrowheads="1"/>
            </p:cNvSpPr>
            <p:nvPr/>
          </p:nvSpPr>
          <p:spPr bwMode="auto">
            <a:xfrm>
              <a:off x="4467" y="2047"/>
              <a:ext cx="1157" cy="295"/>
            </a:xfrm>
            <a:prstGeom prst="roundRect">
              <a:avLst>
                <a:gd name="adj" fmla="val 3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89" name="AutoShape 45"/>
            <p:cNvSpPr>
              <a:spLocks noChangeArrowheads="1"/>
            </p:cNvSpPr>
            <p:nvPr/>
          </p:nvSpPr>
          <p:spPr bwMode="auto">
            <a:xfrm>
              <a:off x="4467" y="2727"/>
              <a:ext cx="1157" cy="295"/>
            </a:xfrm>
            <a:prstGeom prst="roundRect">
              <a:avLst>
                <a:gd name="adj" fmla="val 3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0" name="AutoShape 46"/>
            <p:cNvSpPr>
              <a:spLocks noChangeArrowheads="1"/>
            </p:cNvSpPr>
            <p:nvPr/>
          </p:nvSpPr>
          <p:spPr bwMode="auto">
            <a:xfrm>
              <a:off x="4535" y="1389"/>
              <a:ext cx="431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1" name="AutoShape 47"/>
            <p:cNvSpPr>
              <a:spLocks noChangeArrowheads="1"/>
            </p:cNvSpPr>
            <p:nvPr/>
          </p:nvSpPr>
          <p:spPr bwMode="auto">
            <a:xfrm>
              <a:off x="5012" y="2092"/>
              <a:ext cx="227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2" name="AutoShape 48"/>
            <p:cNvSpPr>
              <a:spLocks noChangeArrowheads="1"/>
            </p:cNvSpPr>
            <p:nvPr/>
          </p:nvSpPr>
          <p:spPr bwMode="auto">
            <a:xfrm>
              <a:off x="4535" y="2772"/>
              <a:ext cx="431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3" name="AutoShape 49"/>
            <p:cNvSpPr>
              <a:spLocks noChangeArrowheads="1"/>
            </p:cNvSpPr>
            <p:nvPr/>
          </p:nvSpPr>
          <p:spPr bwMode="auto">
            <a:xfrm>
              <a:off x="5012" y="2772"/>
              <a:ext cx="227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4" name="AutoShape 50"/>
            <p:cNvSpPr>
              <a:spLocks noChangeArrowheads="1"/>
            </p:cNvSpPr>
            <p:nvPr/>
          </p:nvSpPr>
          <p:spPr bwMode="auto">
            <a:xfrm>
              <a:off x="5329" y="2092"/>
              <a:ext cx="227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7686" name="Slide Number Placeholder 5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06C83131-E581-4A2F-B483-5D68E2A17373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15206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Feature Composition</a:t>
            </a:r>
            <a:endParaRPr lang="de-DE" dirty="0"/>
          </a:p>
        </p:txBody>
      </p:sp>
      <p:sp>
        <p:nvSpPr>
          <p:cNvPr id="28675" name="Slide Number Placeholder 5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B3FB2B96-69FA-4B65-BA48-A63189ED68ED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28676" name="AutoShape 3"/>
          <p:cNvSpPr>
            <a:spLocks noChangeArrowheads="1"/>
          </p:cNvSpPr>
          <p:nvPr/>
        </p:nvSpPr>
        <p:spPr bwMode="auto">
          <a:xfrm>
            <a:off x="2676525" y="14493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77" name="AutoShape 4"/>
          <p:cNvSpPr>
            <a:spLocks noChangeArrowheads="1"/>
          </p:cNvSpPr>
          <p:nvPr/>
        </p:nvSpPr>
        <p:spPr bwMode="auto">
          <a:xfrm>
            <a:off x="22447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78" name="AutoShape 5"/>
          <p:cNvSpPr>
            <a:spLocks noChangeArrowheads="1"/>
          </p:cNvSpPr>
          <p:nvPr/>
        </p:nvSpPr>
        <p:spPr bwMode="auto">
          <a:xfrm>
            <a:off x="31083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79" name="AutoShape 6"/>
          <p:cNvSpPr>
            <a:spLocks noChangeArrowheads="1"/>
          </p:cNvSpPr>
          <p:nvPr/>
        </p:nvSpPr>
        <p:spPr bwMode="auto">
          <a:xfrm>
            <a:off x="1884364" y="2854325"/>
            <a:ext cx="503237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80" name="AutoShape 7"/>
          <p:cNvSpPr>
            <a:spLocks noChangeArrowheads="1"/>
          </p:cNvSpPr>
          <p:nvPr/>
        </p:nvSpPr>
        <p:spPr bwMode="auto">
          <a:xfrm>
            <a:off x="2603500" y="2854325"/>
            <a:ext cx="503238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8681" name="AutoShape 8"/>
          <p:cNvCxnSpPr>
            <a:cxnSpLocks noChangeShapeType="1"/>
            <a:stCxn id="28685" idx="0"/>
            <a:endCxn id="28676" idx="2"/>
          </p:cNvCxnSpPr>
          <p:nvPr/>
        </p:nvCxnSpPr>
        <p:spPr bwMode="auto">
          <a:xfrm flipV="1">
            <a:off x="24971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2" name="AutoShape 9"/>
          <p:cNvCxnSpPr>
            <a:cxnSpLocks noChangeShapeType="1"/>
            <a:stCxn id="28687" idx="0"/>
            <a:endCxn id="28676" idx="2"/>
          </p:cNvCxnSpPr>
          <p:nvPr/>
        </p:nvCxnSpPr>
        <p:spPr bwMode="auto">
          <a:xfrm flipH="1" flipV="1">
            <a:off x="29289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3" name="AutoShape 10"/>
          <p:cNvCxnSpPr>
            <a:cxnSpLocks noChangeShapeType="1"/>
            <a:stCxn id="28686" idx="0"/>
            <a:endCxn id="28677" idx="2"/>
          </p:cNvCxnSpPr>
          <p:nvPr/>
        </p:nvCxnSpPr>
        <p:spPr bwMode="auto">
          <a:xfrm flipV="1">
            <a:off x="2136776" y="2565401"/>
            <a:ext cx="360363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4" name="AutoShape 11"/>
          <p:cNvCxnSpPr>
            <a:cxnSpLocks noChangeShapeType="1"/>
            <a:stCxn id="28688" idx="0"/>
            <a:endCxn id="28677" idx="2"/>
          </p:cNvCxnSpPr>
          <p:nvPr/>
        </p:nvCxnSpPr>
        <p:spPr bwMode="auto">
          <a:xfrm flipH="1" flipV="1">
            <a:off x="2497138" y="2565401"/>
            <a:ext cx="360362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85" name="Oval 12"/>
          <p:cNvSpPr>
            <a:spLocks noChangeArrowheads="1"/>
          </p:cNvSpPr>
          <p:nvPr/>
        </p:nvSpPr>
        <p:spPr bwMode="auto">
          <a:xfrm>
            <a:off x="2424113" y="2025651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8686" name="Oval 13"/>
          <p:cNvSpPr>
            <a:spLocks noChangeArrowheads="1"/>
          </p:cNvSpPr>
          <p:nvPr/>
        </p:nvSpPr>
        <p:spPr bwMode="auto">
          <a:xfrm>
            <a:off x="2063751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87" name="Oval 14"/>
          <p:cNvSpPr>
            <a:spLocks noChangeArrowheads="1"/>
          </p:cNvSpPr>
          <p:nvPr/>
        </p:nvSpPr>
        <p:spPr bwMode="auto">
          <a:xfrm>
            <a:off x="3287713" y="2025651"/>
            <a:ext cx="144462" cy="1444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88" name="Oval 15"/>
          <p:cNvSpPr>
            <a:spLocks noChangeArrowheads="1"/>
          </p:cNvSpPr>
          <p:nvPr/>
        </p:nvSpPr>
        <p:spPr bwMode="auto">
          <a:xfrm>
            <a:off x="2784476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8689" name="AutoShape 16"/>
          <p:cNvCxnSpPr>
            <a:cxnSpLocks noChangeShapeType="1"/>
            <a:stCxn id="28676" idx="3"/>
            <a:endCxn id="28695" idx="1"/>
          </p:cNvCxnSpPr>
          <p:nvPr/>
        </p:nvCxnSpPr>
        <p:spPr bwMode="auto">
          <a:xfrm>
            <a:off x="3179763" y="1647826"/>
            <a:ext cx="2087562" cy="720725"/>
          </a:xfrm>
          <a:prstGeom prst="curvedConnector3">
            <a:avLst>
              <a:gd name="adj1" fmla="val 49963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90" name="AutoShape 17"/>
          <p:cNvSpPr>
            <a:spLocks noChangeArrowheads="1"/>
          </p:cNvSpPr>
          <p:nvPr/>
        </p:nvSpPr>
        <p:spPr bwMode="auto">
          <a:xfrm>
            <a:off x="5267325" y="27098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8691" name="AutoShape 18"/>
          <p:cNvCxnSpPr>
            <a:cxnSpLocks noChangeShapeType="1"/>
            <a:stCxn id="28680" idx="2"/>
            <a:endCxn id="28697" idx="1"/>
          </p:cNvCxnSpPr>
          <p:nvPr/>
        </p:nvCxnSpPr>
        <p:spPr bwMode="auto">
          <a:xfrm rot="16200000" flipH="1">
            <a:off x="3674269" y="2431257"/>
            <a:ext cx="774700" cy="2411412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2" name="AutoShape 19"/>
          <p:cNvCxnSpPr>
            <a:cxnSpLocks noChangeShapeType="1"/>
            <a:stCxn id="28677" idx="3"/>
            <a:endCxn id="28696" idx="1"/>
          </p:cNvCxnSpPr>
          <p:nvPr/>
        </p:nvCxnSpPr>
        <p:spPr bwMode="auto">
          <a:xfrm>
            <a:off x="2747963" y="2368551"/>
            <a:ext cx="2519362" cy="1116013"/>
          </a:xfrm>
          <a:prstGeom prst="curvedConnector3">
            <a:avLst>
              <a:gd name="adj1" fmla="val 49968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3" name="AutoShape 20"/>
          <p:cNvCxnSpPr>
            <a:cxnSpLocks noChangeShapeType="1"/>
            <a:stCxn id="28679" idx="2"/>
            <a:endCxn id="28698" idx="1"/>
          </p:cNvCxnSpPr>
          <p:nvPr/>
        </p:nvCxnSpPr>
        <p:spPr bwMode="auto">
          <a:xfrm rot="16200000" flipH="1">
            <a:off x="3044825" y="2341563"/>
            <a:ext cx="1314450" cy="3130550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4" name="AutoShape 21"/>
          <p:cNvCxnSpPr>
            <a:cxnSpLocks noChangeShapeType="1"/>
            <a:stCxn id="28678" idx="3"/>
            <a:endCxn id="28690" idx="1"/>
          </p:cNvCxnSpPr>
          <p:nvPr/>
        </p:nvCxnSpPr>
        <p:spPr bwMode="auto">
          <a:xfrm>
            <a:off x="3611563" y="2368551"/>
            <a:ext cx="1655762" cy="576263"/>
          </a:xfrm>
          <a:prstGeom prst="curvedConnector3">
            <a:avLst>
              <a:gd name="adj1" fmla="val 49954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95" name="AutoShape 22"/>
          <p:cNvSpPr>
            <a:spLocks noChangeArrowheads="1"/>
          </p:cNvSpPr>
          <p:nvPr/>
        </p:nvSpPr>
        <p:spPr bwMode="auto">
          <a:xfrm>
            <a:off x="5267325" y="2133601"/>
            <a:ext cx="1836738" cy="468313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96" name="AutoShape 23"/>
          <p:cNvSpPr>
            <a:spLocks noChangeArrowheads="1"/>
          </p:cNvSpPr>
          <p:nvPr/>
        </p:nvSpPr>
        <p:spPr bwMode="auto">
          <a:xfrm>
            <a:off x="5267325" y="32496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97" name="AutoShape 24"/>
          <p:cNvSpPr>
            <a:spLocks noChangeArrowheads="1"/>
          </p:cNvSpPr>
          <p:nvPr/>
        </p:nvSpPr>
        <p:spPr bwMode="auto">
          <a:xfrm>
            <a:off x="5267325" y="37893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98" name="AutoShape 25"/>
          <p:cNvSpPr>
            <a:spLocks noChangeArrowheads="1"/>
          </p:cNvSpPr>
          <p:nvPr/>
        </p:nvSpPr>
        <p:spPr bwMode="auto">
          <a:xfrm>
            <a:off x="5267325" y="43291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99" name="AutoShape 26"/>
          <p:cNvSpPr>
            <a:spLocks noChangeArrowheads="1"/>
          </p:cNvSpPr>
          <p:nvPr/>
        </p:nvSpPr>
        <p:spPr bwMode="auto">
          <a:xfrm>
            <a:off x="5375276" y="22050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700" name="AutoShape 27"/>
          <p:cNvSpPr>
            <a:spLocks noChangeArrowheads="1"/>
          </p:cNvSpPr>
          <p:nvPr/>
        </p:nvSpPr>
        <p:spPr bwMode="auto">
          <a:xfrm>
            <a:off x="6635750" y="2781300"/>
            <a:ext cx="395288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701" name="AutoShape 28"/>
          <p:cNvSpPr>
            <a:spLocks noChangeArrowheads="1"/>
          </p:cNvSpPr>
          <p:nvPr/>
        </p:nvSpPr>
        <p:spPr bwMode="auto">
          <a:xfrm>
            <a:off x="5375276" y="2781300"/>
            <a:ext cx="68421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702" name="AutoShape 29"/>
          <p:cNvSpPr>
            <a:spLocks noChangeArrowheads="1"/>
          </p:cNvSpPr>
          <p:nvPr/>
        </p:nvSpPr>
        <p:spPr bwMode="auto">
          <a:xfrm>
            <a:off x="6132513" y="3321050"/>
            <a:ext cx="36036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703" name="AutoShape 30"/>
          <p:cNvSpPr>
            <a:spLocks noChangeArrowheads="1"/>
          </p:cNvSpPr>
          <p:nvPr/>
        </p:nvSpPr>
        <p:spPr bwMode="auto">
          <a:xfrm>
            <a:off x="5375276" y="44021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704" name="AutoShape 31"/>
          <p:cNvSpPr>
            <a:spLocks noChangeArrowheads="1"/>
          </p:cNvSpPr>
          <p:nvPr/>
        </p:nvSpPr>
        <p:spPr bwMode="auto">
          <a:xfrm>
            <a:off x="6635750" y="3862389"/>
            <a:ext cx="395288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705" name="AutoShape 32"/>
          <p:cNvSpPr>
            <a:spLocks noChangeArrowheads="1"/>
          </p:cNvSpPr>
          <p:nvPr/>
        </p:nvSpPr>
        <p:spPr bwMode="auto">
          <a:xfrm>
            <a:off x="6132513" y="4402139"/>
            <a:ext cx="360362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8706" name="Group 33"/>
          <p:cNvGrpSpPr>
            <a:grpSpLocks/>
          </p:cNvGrpSpPr>
          <p:nvPr/>
        </p:nvGrpSpPr>
        <p:grpSpPr bwMode="auto">
          <a:xfrm>
            <a:off x="1739901" y="1341438"/>
            <a:ext cx="5903913" cy="3529012"/>
            <a:chOff x="136" y="845"/>
            <a:chExt cx="3719" cy="2223"/>
          </a:xfrm>
        </p:grpSpPr>
        <p:sp>
          <p:nvSpPr>
            <p:cNvPr id="28724" name="Oval 34"/>
            <p:cNvSpPr>
              <a:spLocks noChangeArrowheads="1"/>
            </p:cNvSpPr>
            <p:nvPr/>
          </p:nvSpPr>
          <p:spPr bwMode="auto">
            <a:xfrm>
              <a:off x="635" y="845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5" name="Oval 35"/>
            <p:cNvSpPr>
              <a:spLocks noChangeArrowheads="1"/>
            </p:cNvSpPr>
            <p:nvPr/>
          </p:nvSpPr>
          <p:spPr bwMode="auto">
            <a:xfrm>
              <a:off x="363" y="1298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6" name="Oval 36"/>
            <p:cNvSpPr>
              <a:spLocks noChangeArrowheads="1"/>
            </p:cNvSpPr>
            <p:nvPr/>
          </p:nvSpPr>
          <p:spPr bwMode="auto">
            <a:xfrm>
              <a:off x="136" y="1729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7" name="Oval 37"/>
            <p:cNvSpPr>
              <a:spLocks noChangeArrowheads="1"/>
            </p:cNvSpPr>
            <p:nvPr/>
          </p:nvSpPr>
          <p:spPr bwMode="auto">
            <a:xfrm>
              <a:off x="2041" y="2682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8" name="Oval 38"/>
            <p:cNvSpPr>
              <a:spLocks noChangeArrowheads="1"/>
            </p:cNvSpPr>
            <p:nvPr/>
          </p:nvSpPr>
          <p:spPr bwMode="auto">
            <a:xfrm>
              <a:off x="2041" y="2001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9" name="Oval 39"/>
            <p:cNvSpPr>
              <a:spLocks noChangeArrowheads="1"/>
            </p:cNvSpPr>
            <p:nvPr/>
          </p:nvSpPr>
          <p:spPr bwMode="auto">
            <a:xfrm>
              <a:off x="2041" y="1298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8707" name="AutoShape 40"/>
          <p:cNvSpPr>
            <a:spLocks noChangeArrowheads="1"/>
          </p:cNvSpPr>
          <p:nvPr/>
        </p:nvSpPr>
        <p:spPr bwMode="auto">
          <a:xfrm>
            <a:off x="7816851" y="2663826"/>
            <a:ext cx="684213" cy="1692275"/>
          </a:xfrm>
          <a:prstGeom prst="rightArrow">
            <a:avLst>
              <a:gd name="adj1" fmla="val 48481"/>
              <a:gd name="adj2" fmla="val 53713"/>
            </a:avLst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708" name="AutoShape 41"/>
          <p:cNvSpPr>
            <a:spLocks noChangeArrowheads="1"/>
          </p:cNvSpPr>
          <p:nvPr/>
        </p:nvSpPr>
        <p:spPr bwMode="auto">
          <a:xfrm>
            <a:off x="6635751" y="3321050"/>
            <a:ext cx="36036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8709" name="Group 42"/>
          <p:cNvGrpSpPr>
            <a:grpSpLocks/>
          </p:cNvGrpSpPr>
          <p:nvPr/>
        </p:nvGrpSpPr>
        <p:grpSpPr bwMode="auto">
          <a:xfrm>
            <a:off x="8615364" y="2133601"/>
            <a:ext cx="1836737" cy="2663825"/>
            <a:chOff x="4467" y="1344"/>
            <a:chExt cx="1157" cy="1678"/>
          </a:xfrm>
        </p:grpSpPr>
        <p:sp>
          <p:nvSpPr>
            <p:cNvPr id="28716" name="AutoShape 43"/>
            <p:cNvSpPr>
              <a:spLocks noChangeArrowheads="1"/>
            </p:cNvSpPr>
            <p:nvPr/>
          </p:nvSpPr>
          <p:spPr bwMode="auto">
            <a:xfrm>
              <a:off x="4467" y="1344"/>
              <a:ext cx="1157" cy="295"/>
            </a:xfrm>
            <a:prstGeom prst="roundRect">
              <a:avLst>
                <a:gd name="adj" fmla="val 3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17" name="AutoShape 44"/>
            <p:cNvSpPr>
              <a:spLocks noChangeArrowheads="1"/>
            </p:cNvSpPr>
            <p:nvPr/>
          </p:nvSpPr>
          <p:spPr bwMode="auto">
            <a:xfrm>
              <a:off x="4467" y="2047"/>
              <a:ext cx="1157" cy="295"/>
            </a:xfrm>
            <a:prstGeom prst="roundRect">
              <a:avLst>
                <a:gd name="adj" fmla="val 3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18" name="AutoShape 45"/>
            <p:cNvSpPr>
              <a:spLocks noChangeArrowheads="1"/>
            </p:cNvSpPr>
            <p:nvPr/>
          </p:nvSpPr>
          <p:spPr bwMode="auto">
            <a:xfrm>
              <a:off x="4467" y="2727"/>
              <a:ext cx="1157" cy="295"/>
            </a:xfrm>
            <a:prstGeom prst="roundRect">
              <a:avLst>
                <a:gd name="adj" fmla="val 3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19" name="AutoShape 46"/>
            <p:cNvSpPr>
              <a:spLocks noChangeArrowheads="1"/>
            </p:cNvSpPr>
            <p:nvPr/>
          </p:nvSpPr>
          <p:spPr bwMode="auto">
            <a:xfrm>
              <a:off x="4535" y="1389"/>
              <a:ext cx="431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0" name="AutoShape 47"/>
            <p:cNvSpPr>
              <a:spLocks noChangeArrowheads="1"/>
            </p:cNvSpPr>
            <p:nvPr/>
          </p:nvSpPr>
          <p:spPr bwMode="auto">
            <a:xfrm>
              <a:off x="5012" y="2092"/>
              <a:ext cx="227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1" name="AutoShape 48"/>
            <p:cNvSpPr>
              <a:spLocks noChangeArrowheads="1"/>
            </p:cNvSpPr>
            <p:nvPr/>
          </p:nvSpPr>
          <p:spPr bwMode="auto">
            <a:xfrm>
              <a:off x="4535" y="2772"/>
              <a:ext cx="431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2" name="AutoShape 49"/>
            <p:cNvSpPr>
              <a:spLocks noChangeArrowheads="1"/>
            </p:cNvSpPr>
            <p:nvPr/>
          </p:nvSpPr>
          <p:spPr bwMode="auto">
            <a:xfrm>
              <a:off x="5012" y="2772"/>
              <a:ext cx="227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3" name="AutoShape 50"/>
            <p:cNvSpPr>
              <a:spLocks noChangeArrowheads="1"/>
            </p:cNvSpPr>
            <p:nvPr/>
          </p:nvSpPr>
          <p:spPr bwMode="auto">
            <a:xfrm>
              <a:off x="5329" y="2092"/>
              <a:ext cx="227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28710" name="Group 51"/>
          <p:cNvGrpSpPr>
            <a:grpSpLocks/>
          </p:cNvGrpSpPr>
          <p:nvPr/>
        </p:nvGrpSpPr>
        <p:grpSpPr bwMode="auto">
          <a:xfrm>
            <a:off x="8615364" y="5805488"/>
            <a:ext cx="1836737" cy="792162"/>
            <a:chOff x="4467" y="3657"/>
            <a:chExt cx="1157" cy="499"/>
          </a:xfrm>
        </p:grpSpPr>
        <p:sp>
          <p:nvSpPr>
            <p:cNvPr id="28712" name="AutoShape 52"/>
            <p:cNvSpPr>
              <a:spLocks noChangeArrowheads="1"/>
            </p:cNvSpPr>
            <p:nvPr/>
          </p:nvSpPr>
          <p:spPr bwMode="auto">
            <a:xfrm>
              <a:off x="4467" y="3657"/>
              <a:ext cx="1157" cy="499"/>
            </a:xfrm>
            <a:prstGeom prst="roundRect">
              <a:avLst>
                <a:gd name="adj" fmla="val 3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13" name="AutoShape 53"/>
            <p:cNvSpPr>
              <a:spLocks noChangeArrowheads="1"/>
            </p:cNvSpPr>
            <p:nvPr/>
          </p:nvSpPr>
          <p:spPr bwMode="auto">
            <a:xfrm>
              <a:off x="4535" y="3702"/>
              <a:ext cx="431" cy="363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14" name="AutoShape 54"/>
            <p:cNvSpPr>
              <a:spLocks noChangeArrowheads="1"/>
            </p:cNvSpPr>
            <p:nvPr/>
          </p:nvSpPr>
          <p:spPr bwMode="auto">
            <a:xfrm>
              <a:off x="5011" y="3702"/>
              <a:ext cx="227" cy="363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15" name="AutoShape 55"/>
            <p:cNvSpPr>
              <a:spLocks noChangeArrowheads="1"/>
            </p:cNvSpPr>
            <p:nvPr/>
          </p:nvSpPr>
          <p:spPr bwMode="auto">
            <a:xfrm>
              <a:off x="5328" y="3702"/>
              <a:ext cx="227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8711" name="AutoShape 56"/>
          <p:cNvSpPr>
            <a:spLocks noChangeArrowheads="1"/>
          </p:cNvSpPr>
          <p:nvPr/>
        </p:nvSpPr>
        <p:spPr bwMode="auto">
          <a:xfrm rot="5400000">
            <a:off x="9246395" y="4490245"/>
            <a:ext cx="684213" cy="1692275"/>
          </a:xfrm>
          <a:prstGeom prst="rightArrow">
            <a:avLst>
              <a:gd name="adj1" fmla="val 48481"/>
              <a:gd name="adj2" fmla="val 53713"/>
            </a:avLst>
          </a:prstGeom>
          <a:noFill/>
          <a:ln w="36068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702442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Product Lines with Feature Modules</a:t>
            </a:r>
            <a:endParaRPr lang="de-DE" dirty="0"/>
          </a:p>
        </p:txBody>
      </p:sp>
      <p:sp>
        <p:nvSpPr>
          <p:cNvPr id="29699" name="Slide Number Placeholder 3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5EF5E840-D548-48D0-9CB8-D7600D0FD9DC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4" y="2709864"/>
            <a:ext cx="1958975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89" y="4343400"/>
            <a:ext cx="1277937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 descr="MCj04326140000[1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1" y="4475164"/>
            <a:ext cx="1401763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364" y="4465638"/>
            <a:ext cx="143827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2117725" y="5911851"/>
            <a:ext cx="1740056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dirty="0">
                <a:solidFill>
                  <a:schemeClr val="tx1"/>
                </a:solidFill>
                <a:ea typeface="MS Gothic" pitchFamily="49" charset="-128"/>
              </a:rPr>
              <a:t>Feature selection</a:t>
            </a:r>
            <a:endParaRPr lang="de-DE" sz="1600" dirty="0">
              <a:solidFill>
                <a:schemeClr val="tx1"/>
              </a:solidFill>
              <a:ea typeface="MS Gothic" pitchFamily="49" charset="-128"/>
            </a:endParaRPr>
          </a:p>
        </p:txBody>
      </p:sp>
      <p:sp>
        <p:nvSpPr>
          <p:cNvPr id="29705" name="Text Box 9"/>
          <p:cNvSpPr txBox="1">
            <a:spLocks noChangeArrowheads="1"/>
          </p:cNvSpPr>
          <p:nvPr/>
        </p:nvSpPr>
        <p:spPr bwMode="auto">
          <a:xfrm>
            <a:off x="2117725" y="2514601"/>
            <a:ext cx="1489988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dirty="0">
                <a:solidFill>
                  <a:schemeClr val="tx1"/>
                </a:solidFill>
                <a:ea typeface="MS Gothic" pitchFamily="49" charset="-128"/>
              </a:rPr>
              <a:t>Feature model</a:t>
            </a:r>
            <a:endParaRPr lang="de-DE" sz="1600" dirty="0">
              <a:solidFill>
                <a:schemeClr val="tx1"/>
              </a:solidFill>
              <a:ea typeface="MS Gothic" pitchFamily="49" charset="-128"/>
            </a:endParaRP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5382545" y="2261640"/>
            <a:ext cx="1706393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rgbClr val="FF0000"/>
                </a:solidFill>
                <a:ea typeface="MS Gothic" pitchFamily="49" charset="-128"/>
              </a:rPr>
              <a:t>Feature modules</a:t>
            </a:r>
            <a:endParaRPr lang="de-DE" sz="1600" dirty="0">
              <a:solidFill>
                <a:srgbClr val="FF0000"/>
              </a:solidFill>
              <a:ea typeface="MS Gothic" pitchFamily="49" charset="-128"/>
            </a:endParaRPr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4727576" y="5949951"/>
            <a:ext cx="1693569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dirty="0">
                <a:solidFill>
                  <a:srgbClr val="FF0000"/>
                </a:solidFill>
                <a:ea typeface="MS Gothic" pitchFamily="49" charset="-128"/>
              </a:rPr>
              <a:t>Composition tool</a:t>
            </a:r>
            <a:endParaRPr lang="de-DE" sz="1600" dirty="0">
              <a:solidFill>
                <a:srgbClr val="FF0000"/>
              </a:solidFill>
              <a:ea typeface="MS Gothic" pitchFamily="49" charset="-128"/>
            </a:endParaRP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8609013" y="5707064"/>
            <a:ext cx="1432280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dirty="0">
                <a:solidFill>
                  <a:schemeClr val="tx1"/>
                </a:solidFill>
                <a:ea typeface="MS Gothic" pitchFamily="49" charset="-128"/>
              </a:rPr>
              <a:t>Final program</a:t>
            </a:r>
            <a:endParaRPr lang="de-DE" sz="1600" dirty="0">
              <a:solidFill>
                <a:schemeClr val="tx1"/>
              </a:solidFill>
              <a:ea typeface="MS Gothic" pitchFamily="49" charset="-128"/>
            </a:endParaRPr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>
            <a:off x="3946525" y="5192713"/>
            <a:ext cx="11747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5838825" y="4083051"/>
            <a:ext cx="0" cy="392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>
            <a:off x="6743700" y="5207000"/>
            <a:ext cx="1944688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2" name="Line 16"/>
          <p:cNvSpPr>
            <a:spLocks noChangeShapeType="1"/>
          </p:cNvSpPr>
          <p:nvPr/>
        </p:nvSpPr>
        <p:spPr bwMode="auto">
          <a:xfrm>
            <a:off x="2965450" y="3821114"/>
            <a:ext cx="0" cy="390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3" name="Line 17"/>
          <p:cNvSpPr>
            <a:spLocks noChangeShapeType="1"/>
          </p:cNvSpPr>
          <p:nvPr/>
        </p:nvSpPr>
        <p:spPr bwMode="auto">
          <a:xfrm>
            <a:off x="4075113" y="3233738"/>
            <a:ext cx="8493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4" name="Text Box 18"/>
          <p:cNvSpPr txBox="1">
            <a:spLocks noChangeArrowheads="1"/>
          </p:cNvSpPr>
          <p:nvPr/>
        </p:nvSpPr>
        <p:spPr bwMode="auto">
          <a:xfrm>
            <a:off x="3814686" y="4310064"/>
            <a:ext cx="1740055" cy="576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rgbClr val="FF0000"/>
                </a:solidFill>
                <a:ea typeface="MS Gothic" pitchFamily="49" charset="-128"/>
              </a:rPr>
              <a:t>Feature selection</a:t>
            </a:r>
            <a:br>
              <a:rPr lang="en-US" sz="1600" dirty="0">
                <a:solidFill>
                  <a:srgbClr val="FF0000"/>
                </a:solidFill>
                <a:ea typeface="MS Gothic" pitchFamily="49" charset="-128"/>
              </a:rPr>
            </a:br>
            <a:r>
              <a:rPr lang="en-US" sz="1600" dirty="0">
                <a:solidFill>
                  <a:srgbClr val="FF0000"/>
                </a:solidFill>
                <a:ea typeface="MS Gothic" pitchFamily="49" charset="-128"/>
              </a:rPr>
              <a:t>as input</a:t>
            </a:r>
            <a:endParaRPr lang="de-DE" sz="1600" dirty="0">
              <a:solidFill>
                <a:srgbClr val="FF0000"/>
              </a:solidFill>
              <a:ea typeface="MS Gothic" pitchFamily="49" charset="-128"/>
            </a:endParaRPr>
          </a:p>
        </p:txBody>
      </p:sp>
      <p:sp>
        <p:nvSpPr>
          <p:cNvPr id="29715" name="Freeform 19"/>
          <p:cNvSpPr>
            <a:spLocks/>
          </p:cNvSpPr>
          <p:nvPr/>
        </p:nvSpPr>
        <p:spPr bwMode="auto">
          <a:xfrm>
            <a:off x="3917951" y="2446339"/>
            <a:ext cx="1501775" cy="192087"/>
          </a:xfrm>
          <a:custGeom>
            <a:avLst/>
            <a:gdLst>
              <a:gd name="T0" fmla="*/ 0 w 1043"/>
              <a:gd name="T1" fmla="*/ 2147483647 h 133"/>
              <a:gd name="T2" fmla="*/ 2147483647 w 1043"/>
              <a:gd name="T3" fmla="*/ 0 h 133"/>
              <a:gd name="T4" fmla="*/ 2147483647 w 1043"/>
              <a:gd name="T5" fmla="*/ 2147483647 h 133"/>
              <a:gd name="T6" fmla="*/ 0 60000 65536"/>
              <a:gd name="T7" fmla="*/ 0 60000 65536"/>
              <a:gd name="T8" fmla="*/ 0 60000 65536"/>
              <a:gd name="T9" fmla="*/ 0 w 1043"/>
              <a:gd name="T10" fmla="*/ 0 h 133"/>
              <a:gd name="T11" fmla="*/ 1043 w 1043"/>
              <a:gd name="T12" fmla="*/ 133 h 1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43" h="133">
                <a:moveTo>
                  <a:pt x="0" y="132"/>
                </a:moveTo>
                <a:cubicBezTo>
                  <a:pt x="85" y="110"/>
                  <a:pt x="334" y="0"/>
                  <a:pt x="508" y="0"/>
                </a:cubicBezTo>
                <a:cubicBezTo>
                  <a:pt x="682" y="0"/>
                  <a:pt x="932" y="105"/>
                  <a:pt x="1043" y="133"/>
                </a:cubicBezTo>
              </a:path>
            </a:pathLst>
          </a:custGeom>
          <a:noFill/>
          <a:ln w="57150" cmpd="sng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>
            <a:off x="3187550" y="1852614"/>
            <a:ext cx="2576823" cy="576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/>
            <a:r>
              <a:rPr lang="en-US" sz="1600" dirty="0">
                <a:solidFill>
                  <a:srgbClr val="FF0000"/>
                </a:solidFill>
                <a:ea typeface="MS Gothic" pitchFamily="49" charset="-128"/>
              </a:rPr>
              <a:t>1:1-Mapping from features</a:t>
            </a:r>
            <a:br>
              <a:rPr lang="en-US" sz="1600" dirty="0">
                <a:solidFill>
                  <a:srgbClr val="FF0000"/>
                </a:solidFill>
                <a:ea typeface="MS Gothic" pitchFamily="49" charset="-128"/>
              </a:rPr>
            </a:br>
            <a:r>
              <a:rPr lang="en-US" sz="1600" dirty="0">
                <a:solidFill>
                  <a:srgbClr val="FF0000"/>
                </a:solidFill>
                <a:ea typeface="MS Gothic" pitchFamily="49" charset="-128"/>
              </a:rPr>
              <a:t>to feature modules</a:t>
            </a:r>
            <a:endParaRPr lang="de-DE" sz="1600" dirty="0">
              <a:solidFill>
                <a:srgbClr val="FF0000"/>
              </a:solidFill>
              <a:ea typeface="MS Gothic" pitchFamily="49" charset="-128"/>
            </a:endParaRPr>
          </a:p>
        </p:txBody>
      </p:sp>
      <p:sp>
        <p:nvSpPr>
          <p:cNvPr id="29717" name="AutoShape 26"/>
          <p:cNvSpPr>
            <a:spLocks noChangeArrowheads="1"/>
          </p:cNvSpPr>
          <p:nvPr/>
        </p:nvSpPr>
        <p:spPr bwMode="auto">
          <a:xfrm>
            <a:off x="5448301" y="2867025"/>
            <a:ext cx="792163" cy="215900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18" name="AutoShape 27"/>
          <p:cNvSpPr>
            <a:spLocks noChangeArrowheads="1"/>
          </p:cNvSpPr>
          <p:nvPr/>
        </p:nvSpPr>
        <p:spPr bwMode="auto">
          <a:xfrm>
            <a:off x="5448301" y="2613025"/>
            <a:ext cx="792163" cy="215900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19" name="AutoShape 28"/>
          <p:cNvSpPr>
            <a:spLocks noChangeArrowheads="1"/>
          </p:cNvSpPr>
          <p:nvPr/>
        </p:nvSpPr>
        <p:spPr bwMode="auto">
          <a:xfrm>
            <a:off x="5448301" y="3119438"/>
            <a:ext cx="792163" cy="215900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0" name="AutoShape 29"/>
          <p:cNvSpPr>
            <a:spLocks noChangeArrowheads="1"/>
          </p:cNvSpPr>
          <p:nvPr/>
        </p:nvSpPr>
        <p:spPr bwMode="auto">
          <a:xfrm>
            <a:off x="5448301" y="3370263"/>
            <a:ext cx="792163" cy="215900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1" name="AutoShape 30"/>
          <p:cNvSpPr>
            <a:spLocks noChangeArrowheads="1"/>
          </p:cNvSpPr>
          <p:nvPr/>
        </p:nvSpPr>
        <p:spPr bwMode="auto">
          <a:xfrm>
            <a:off x="5448301" y="3624263"/>
            <a:ext cx="792163" cy="215900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2" name="AutoShape 31"/>
          <p:cNvSpPr>
            <a:spLocks noChangeArrowheads="1"/>
          </p:cNvSpPr>
          <p:nvPr/>
        </p:nvSpPr>
        <p:spPr bwMode="auto">
          <a:xfrm>
            <a:off x="5556251" y="2686051"/>
            <a:ext cx="295275" cy="131763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3" name="AutoShape 32"/>
          <p:cNvSpPr>
            <a:spLocks noChangeArrowheads="1"/>
          </p:cNvSpPr>
          <p:nvPr/>
        </p:nvSpPr>
        <p:spPr bwMode="auto">
          <a:xfrm>
            <a:off x="6024563" y="2916238"/>
            <a:ext cx="169862" cy="131762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4" name="AutoShape 33"/>
          <p:cNvSpPr>
            <a:spLocks noChangeArrowheads="1"/>
          </p:cNvSpPr>
          <p:nvPr/>
        </p:nvSpPr>
        <p:spPr bwMode="auto">
          <a:xfrm>
            <a:off x="5556251" y="2938463"/>
            <a:ext cx="295275" cy="131762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5" name="AutoShape 34"/>
          <p:cNvSpPr>
            <a:spLocks noChangeArrowheads="1"/>
          </p:cNvSpPr>
          <p:nvPr/>
        </p:nvSpPr>
        <p:spPr bwMode="auto">
          <a:xfrm>
            <a:off x="6024564" y="3192463"/>
            <a:ext cx="155575" cy="131762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6" name="AutoShape 35"/>
          <p:cNvSpPr>
            <a:spLocks noChangeArrowheads="1"/>
          </p:cNvSpPr>
          <p:nvPr/>
        </p:nvSpPr>
        <p:spPr bwMode="auto">
          <a:xfrm>
            <a:off x="5556251" y="3695701"/>
            <a:ext cx="295275" cy="131763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7" name="AutoShape 36"/>
          <p:cNvSpPr>
            <a:spLocks noChangeArrowheads="1"/>
          </p:cNvSpPr>
          <p:nvPr/>
        </p:nvSpPr>
        <p:spPr bwMode="auto">
          <a:xfrm>
            <a:off x="5808663" y="3408363"/>
            <a:ext cx="169862" cy="131762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8" name="AutoShape 37"/>
          <p:cNvSpPr>
            <a:spLocks noChangeArrowheads="1"/>
          </p:cNvSpPr>
          <p:nvPr/>
        </p:nvSpPr>
        <p:spPr bwMode="auto">
          <a:xfrm>
            <a:off x="6024564" y="3697288"/>
            <a:ext cx="155575" cy="131762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0122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Implementation via AHEAD</a:t>
            </a:r>
            <a:endParaRPr lang="de-DE" dirty="0"/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de-DE" dirty="0"/>
          </a:p>
        </p:txBody>
      </p:sp>
      <p:sp>
        <p:nvSpPr>
          <p:cNvPr id="3072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7E6A3835-33CD-42B7-B889-F72A1EF7FF9D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713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PKW-Produktlinien vor wenigen Jahren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sz="2800" dirty="0"/>
              <a:t>10</a:t>
            </a:r>
            <a:r>
              <a:rPr lang="de-DE" sz="2800" baseline="30000" dirty="0"/>
              <a:t>20</a:t>
            </a:r>
            <a:r>
              <a:rPr lang="de-DE" sz="2800" dirty="0"/>
              <a:t> mögliche Varianten eines Audi; 10</a:t>
            </a:r>
            <a:r>
              <a:rPr lang="de-DE" sz="2800" baseline="30000" dirty="0"/>
              <a:t>32</a:t>
            </a:r>
            <a:r>
              <a:rPr lang="de-DE" sz="2800" dirty="0"/>
              <a:t> mögliche Varianten eines BMW</a:t>
            </a:r>
          </a:p>
          <a:p>
            <a:pPr eaLnBrk="1" hangingPunct="1"/>
            <a:r>
              <a:rPr lang="de-DE" sz="2800" dirty="0"/>
              <a:t>Kaum ein Auto verlässt das Werk identisch zu einem vorherigen</a:t>
            </a:r>
          </a:p>
          <a:p>
            <a:pPr eaLnBrk="1" hangingPunct="1"/>
            <a:r>
              <a:rPr lang="de-DE" sz="2800" dirty="0"/>
              <a:t>Allein 100 verschiedene Bodengruppen für ein Modell, je nach Motor und Ausstattung</a:t>
            </a:r>
          </a:p>
          <a:p>
            <a:pPr eaLnBrk="1" hangingPunct="1"/>
            <a:r>
              <a:rPr lang="de-DE" sz="2800" dirty="0"/>
              <a:t>50 verschiedene Lenkräder (3 vs. 4 Speichen, Holz vs. Kunststoff </a:t>
            </a:r>
            <a:r>
              <a:rPr lang="en-GB" sz="2800" dirty="0"/>
              <a:t>vs. </a:t>
            </a:r>
            <a:r>
              <a:rPr lang="de-DE" sz="2800" dirty="0"/>
              <a:t>Leder, Heizung, Farben</a:t>
            </a:r>
            <a:r>
              <a:rPr lang="en-GB" sz="2800" dirty="0"/>
              <a:t>)</a:t>
            </a:r>
            <a:r>
              <a:rPr lang="ar-SA" sz="2800" dirty="0"/>
              <a:t>‏</a:t>
            </a:r>
            <a:endParaRPr lang="en-GB" sz="28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Implementing Feature Modules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dirty="0"/>
              <a:t>Separation in multiple classes is established and suitable as base structure</a:t>
            </a:r>
          </a:p>
          <a:p>
            <a:pPr eaLnBrk="1" hangingPunct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</a:t>
            </a:r>
            <a:r>
              <a:rPr lang="en-US" dirty="0"/>
              <a:t> are often implemented in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classes</a:t>
            </a:r>
            <a:endParaRPr lang="en-US" dirty="0"/>
          </a:p>
          <a:p>
            <a:pPr eaLnBrk="1" hangingPunct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</a:t>
            </a:r>
            <a:r>
              <a:rPr lang="en-US" dirty="0"/>
              <a:t> often implement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than a single feature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Idea: Keep class structure, but further decompose classes based on features</a:t>
            </a:r>
            <a:br>
              <a:rPr lang="en-US" dirty="0"/>
            </a:br>
            <a:endParaRPr lang="en-US" dirty="0"/>
          </a:p>
          <a:p>
            <a:pPr eaLnBrk="1" hangingPunct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AHEAD</a:t>
            </a:r>
            <a:r>
              <a:rPr lang="en-US" dirty="0"/>
              <a:t> (Algebraic Hierarchical Equations for Application Design) or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FeatureHouse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as possible tools</a:t>
            </a:r>
          </a:p>
          <a:p>
            <a:pPr eaLnBrk="1" hangingPunct="1"/>
            <a:endParaRPr lang="en-US" dirty="0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B8D54AFD-C215-4CEF-A936-70B92A66829A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128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Decomposition of Classes</a:t>
            </a:r>
            <a:endParaRPr lang="de-DE" dirty="0"/>
          </a:p>
        </p:txBody>
      </p:sp>
      <p:sp>
        <p:nvSpPr>
          <p:cNvPr id="32771" name="AutoShape 6"/>
          <p:cNvSpPr>
            <a:spLocks noChangeArrowheads="1"/>
          </p:cNvSpPr>
          <p:nvPr/>
        </p:nvSpPr>
        <p:spPr bwMode="auto">
          <a:xfrm>
            <a:off x="3665538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72" name="AutoShape 7"/>
          <p:cNvSpPr>
            <a:spLocks noChangeArrowheads="1"/>
          </p:cNvSpPr>
          <p:nvPr/>
        </p:nvSpPr>
        <p:spPr bwMode="auto">
          <a:xfrm>
            <a:off x="5105400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73" name="AutoShape 8"/>
          <p:cNvSpPr>
            <a:spLocks noChangeArrowheads="1"/>
          </p:cNvSpPr>
          <p:nvPr/>
        </p:nvSpPr>
        <p:spPr bwMode="auto">
          <a:xfrm>
            <a:off x="6545263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74" name="AutoShape 9"/>
          <p:cNvSpPr>
            <a:spLocks noChangeArrowheads="1"/>
          </p:cNvSpPr>
          <p:nvPr/>
        </p:nvSpPr>
        <p:spPr bwMode="auto">
          <a:xfrm>
            <a:off x="7896225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75" name="AutoShape 10"/>
          <p:cNvSpPr>
            <a:spLocks noChangeArrowheads="1"/>
          </p:cNvSpPr>
          <p:nvPr/>
        </p:nvSpPr>
        <p:spPr bwMode="auto">
          <a:xfrm>
            <a:off x="9245600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76" name="Text Box 11"/>
          <p:cNvSpPr txBox="1">
            <a:spLocks noChangeArrowheads="1"/>
          </p:cNvSpPr>
          <p:nvPr/>
        </p:nvSpPr>
        <p:spPr bwMode="auto">
          <a:xfrm>
            <a:off x="3756025" y="2124076"/>
            <a:ext cx="814388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Graph</a:t>
            </a:r>
          </a:p>
        </p:txBody>
      </p:sp>
      <p:sp>
        <p:nvSpPr>
          <p:cNvPr id="32777" name="Text Box 12"/>
          <p:cNvSpPr txBox="1">
            <a:spLocks noChangeArrowheads="1"/>
          </p:cNvSpPr>
          <p:nvPr/>
        </p:nvSpPr>
        <p:spPr bwMode="auto">
          <a:xfrm>
            <a:off x="5195889" y="2101851"/>
            <a:ext cx="712787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Edge</a:t>
            </a:r>
          </a:p>
        </p:txBody>
      </p:sp>
      <p:sp>
        <p:nvSpPr>
          <p:cNvPr id="32778" name="Text Box 13"/>
          <p:cNvSpPr txBox="1">
            <a:spLocks noChangeArrowheads="1"/>
          </p:cNvSpPr>
          <p:nvPr/>
        </p:nvSpPr>
        <p:spPr bwMode="auto">
          <a:xfrm>
            <a:off x="6721475" y="2101851"/>
            <a:ext cx="7239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Node</a:t>
            </a:r>
          </a:p>
        </p:txBody>
      </p:sp>
      <p:sp>
        <p:nvSpPr>
          <p:cNvPr id="32779" name="Text Box 14"/>
          <p:cNvSpPr txBox="1">
            <a:spLocks noChangeArrowheads="1"/>
          </p:cNvSpPr>
          <p:nvPr/>
        </p:nvSpPr>
        <p:spPr bwMode="auto">
          <a:xfrm>
            <a:off x="7986714" y="2101851"/>
            <a:ext cx="890587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Weight</a:t>
            </a:r>
          </a:p>
        </p:txBody>
      </p:sp>
      <p:sp>
        <p:nvSpPr>
          <p:cNvPr id="32780" name="Text Box 15"/>
          <p:cNvSpPr txBox="1">
            <a:spLocks noChangeArrowheads="1"/>
          </p:cNvSpPr>
          <p:nvPr/>
        </p:nvSpPr>
        <p:spPr bwMode="auto">
          <a:xfrm>
            <a:off x="9421813" y="2087564"/>
            <a:ext cx="7239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Color</a:t>
            </a:r>
          </a:p>
        </p:txBody>
      </p:sp>
      <p:sp>
        <p:nvSpPr>
          <p:cNvPr id="32781" name="Text Box 16"/>
          <p:cNvSpPr txBox="1">
            <a:spLocks noChangeArrowheads="1"/>
          </p:cNvSpPr>
          <p:nvPr/>
        </p:nvSpPr>
        <p:spPr bwMode="auto">
          <a:xfrm>
            <a:off x="6184900" y="1522067"/>
            <a:ext cx="1055688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>
                <a:solidFill>
                  <a:srgbClr val="000000"/>
                </a:solidFill>
              </a:rPr>
              <a:t>Classes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2782" name="Text Box 17"/>
          <p:cNvSpPr txBox="1">
            <a:spLocks noChangeArrowheads="1"/>
          </p:cNvSpPr>
          <p:nvPr/>
        </p:nvSpPr>
        <p:spPr bwMode="auto">
          <a:xfrm rot="-5400000">
            <a:off x="1011238" y="4135438"/>
            <a:ext cx="1922462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b="1">
                <a:solidFill>
                  <a:srgbClr val="000000"/>
                </a:solidFill>
              </a:rPr>
              <a:t>Features</a:t>
            </a:r>
          </a:p>
        </p:txBody>
      </p:sp>
      <p:sp>
        <p:nvSpPr>
          <p:cNvPr id="32783" name="Text Box 18"/>
          <p:cNvSpPr txBox="1">
            <a:spLocks noChangeArrowheads="1"/>
          </p:cNvSpPr>
          <p:nvPr/>
        </p:nvSpPr>
        <p:spPr bwMode="auto">
          <a:xfrm>
            <a:off x="2225675" y="3978276"/>
            <a:ext cx="1030288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Directed</a:t>
            </a:r>
          </a:p>
        </p:txBody>
      </p:sp>
      <p:sp>
        <p:nvSpPr>
          <p:cNvPr id="32784" name="Text Box 19"/>
          <p:cNvSpPr txBox="1">
            <a:spLocks noChangeArrowheads="1"/>
          </p:cNvSpPr>
          <p:nvPr/>
        </p:nvSpPr>
        <p:spPr bwMode="auto">
          <a:xfrm>
            <a:off x="2225675" y="4787901"/>
            <a:ext cx="11430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Weighted</a:t>
            </a:r>
          </a:p>
        </p:txBody>
      </p:sp>
      <p:sp>
        <p:nvSpPr>
          <p:cNvPr id="32785" name="Text Box 20"/>
          <p:cNvSpPr txBox="1">
            <a:spLocks noChangeArrowheads="1"/>
          </p:cNvSpPr>
          <p:nvPr/>
        </p:nvSpPr>
        <p:spPr bwMode="auto">
          <a:xfrm>
            <a:off x="2238375" y="5521326"/>
            <a:ext cx="9779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Colored</a:t>
            </a:r>
          </a:p>
        </p:txBody>
      </p:sp>
      <p:sp>
        <p:nvSpPr>
          <p:cNvPr id="32786" name="Text Box 21"/>
          <p:cNvSpPr txBox="1">
            <a:spLocks noChangeArrowheads="1"/>
          </p:cNvSpPr>
          <p:nvPr/>
        </p:nvSpPr>
        <p:spPr bwMode="auto">
          <a:xfrm>
            <a:off x="2225675" y="3168651"/>
            <a:ext cx="903288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Search</a:t>
            </a:r>
          </a:p>
        </p:txBody>
      </p:sp>
      <p:sp>
        <p:nvSpPr>
          <p:cNvPr id="32787" name="Rectangle 22"/>
          <p:cNvSpPr>
            <a:spLocks noChangeArrowheads="1"/>
          </p:cNvSpPr>
          <p:nvPr/>
        </p:nvSpPr>
        <p:spPr bwMode="auto">
          <a:xfrm>
            <a:off x="3486150" y="2987675"/>
            <a:ext cx="6929438" cy="630238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2788" name="Rectangle 23"/>
          <p:cNvSpPr>
            <a:spLocks noChangeArrowheads="1"/>
          </p:cNvSpPr>
          <p:nvPr/>
        </p:nvSpPr>
        <p:spPr bwMode="auto">
          <a:xfrm>
            <a:off x="3486150" y="3797300"/>
            <a:ext cx="6929438" cy="630238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2789" name="Rectangle 24"/>
          <p:cNvSpPr>
            <a:spLocks noChangeArrowheads="1"/>
          </p:cNvSpPr>
          <p:nvPr/>
        </p:nvSpPr>
        <p:spPr bwMode="auto">
          <a:xfrm>
            <a:off x="3486150" y="4608514"/>
            <a:ext cx="6929438" cy="630237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2790" name="Rectangle 25"/>
          <p:cNvSpPr>
            <a:spLocks noChangeArrowheads="1"/>
          </p:cNvSpPr>
          <p:nvPr/>
        </p:nvSpPr>
        <p:spPr bwMode="auto">
          <a:xfrm>
            <a:off x="3486150" y="5418139"/>
            <a:ext cx="6929438" cy="630237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2791" name="AutoShape 26"/>
          <p:cNvSpPr>
            <a:spLocks noChangeArrowheads="1"/>
          </p:cNvSpPr>
          <p:nvPr/>
        </p:nvSpPr>
        <p:spPr bwMode="auto">
          <a:xfrm>
            <a:off x="3846514" y="307816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2" name="AutoShape 27"/>
          <p:cNvSpPr>
            <a:spLocks noChangeArrowheads="1"/>
          </p:cNvSpPr>
          <p:nvPr/>
        </p:nvSpPr>
        <p:spPr bwMode="auto">
          <a:xfrm>
            <a:off x="3846514" y="3887788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3" name="AutoShape 28"/>
          <p:cNvSpPr>
            <a:spLocks noChangeArrowheads="1"/>
          </p:cNvSpPr>
          <p:nvPr/>
        </p:nvSpPr>
        <p:spPr bwMode="auto">
          <a:xfrm>
            <a:off x="5286376" y="3887788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4" name="AutoShape 29"/>
          <p:cNvSpPr>
            <a:spLocks noChangeArrowheads="1"/>
          </p:cNvSpPr>
          <p:nvPr/>
        </p:nvSpPr>
        <p:spPr bwMode="auto">
          <a:xfrm>
            <a:off x="8075614" y="469741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5" name="AutoShape 30"/>
          <p:cNvSpPr>
            <a:spLocks noChangeArrowheads="1"/>
          </p:cNvSpPr>
          <p:nvPr/>
        </p:nvSpPr>
        <p:spPr bwMode="auto">
          <a:xfrm>
            <a:off x="5286376" y="469741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6" name="AutoShape 31"/>
          <p:cNvSpPr>
            <a:spLocks noChangeArrowheads="1"/>
          </p:cNvSpPr>
          <p:nvPr/>
        </p:nvSpPr>
        <p:spPr bwMode="auto">
          <a:xfrm>
            <a:off x="3846514" y="469741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7" name="AutoShape 32"/>
          <p:cNvSpPr>
            <a:spLocks noChangeArrowheads="1"/>
          </p:cNvSpPr>
          <p:nvPr/>
        </p:nvSpPr>
        <p:spPr bwMode="auto">
          <a:xfrm>
            <a:off x="6726239" y="5508626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8" name="AutoShape 33"/>
          <p:cNvSpPr>
            <a:spLocks noChangeArrowheads="1"/>
          </p:cNvSpPr>
          <p:nvPr/>
        </p:nvSpPr>
        <p:spPr bwMode="auto">
          <a:xfrm>
            <a:off x="9426576" y="5508626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9" name="AutoShape 34"/>
          <p:cNvSpPr>
            <a:spLocks noChangeArrowheads="1"/>
          </p:cNvSpPr>
          <p:nvPr/>
        </p:nvSpPr>
        <p:spPr bwMode="auto">
          <a:xfrm>
            <a:off x="6762751" y="3060701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800" name="AutoShape 40"/>
          <p:cNvSpPr>
            <a:spLocks noChangeArrowheads="1"/>
          </p:cNvSpPr>
          <p:nvPr/>
        </p:nvSpPr>
        <p:spPr bwMode="auto">
          <a:xfrm>
            <a:off x="5303839" y="5489576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801" name="Slide Number Placeholder 3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EC5F7BE7-3602-425E-9878-24AD5C01A761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040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Collaborations &amp; Rolls</a:t>
            </a:r>
            <a:endParaRPr lang="de-DE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pPr eaLnBrk="1" hangingPunct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Collaboration</a:t>
            </a:r>
            <a:r>
              <a:rPr lang="en-US" dirty="0"/>
              <a:t>: a set of classes that interaction with each other to implement a feature</a:t>
            </a:r>
          </a:p>
          <a:p>
            <a:pPr eaLnBrk="1" hangingPunct="1"/>
            <a:r>
              <a:rPr lang="en-US" dirty="0"/>
              <a:t>Different classes play different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rolls</a:t>
            </a:r>
            <a:r>
              <a:rPr lang="en-US" dirty="0"/>
              <a:t> within a collaboration</a:t>
            </a:r>
          </a:p>
          <a:p>
            <a:pPr eaLnBrk="1" hangingPunct="1"/>
            <a:r>
              <a:rPr lang="en-US" dirty="0"/>
              <a:t>A class plays different rolls in different collaborations</a:t>
            </a:r>
          </a:p>
          <a:p>
            <a:pPr eaLnBrk="1" hangingPunct="1"/>
            <a:r>
              <a:rPr lang="en-US" dirty="0"/>
              <a:t>A role encapsulates the behavior / the functionality of a class that is relevant for a collaboration</a:t>
            </a:r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F144CB2F-46BC-421A-92F9-DE506DC5CFE5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89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Collaborations &amp; Rolls</a:t>
            </a:r>
            <a:endParaRPr lang="de-DE" dirty="0"/>
          </a:p>
        </p:txBody>
      </p:sp>
      <p:sp>
        <p:nvSpPr>
          <p:cNvPr id="34819" name="AutoShape 4"/>
          <p:cNvSpPr>
            <a:spLocks noChangeArrowheads="1"/>
          </p:cNvSpPr>
          <p:nvPr/>
        </p:nvSpPr>
        <p:spPr bwMode="auto">
          <a:xfrm>
            <a:off x="3665538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20" name="AutoShape 5"/>
          <p:cNvSpPr>
            <a:spLocks noChangeArrowheads="1"/>
          </p:cNvSpPr>
          <p:nvPr/>
        </p:nvSpPr>
        <p:spPr bwMode="auto">
          <a:xfrm>
            <a:off x="5105400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21" name="AutoShape 6"/>
          <p:cNvSpPr>
            <a:spLocks noChangeArrowheads="1"/>
          </p:cNvSpPr>
          <p:nvPr/>
        </p:nvSpPr>
        <p:spPr bwMode="auto">
          <a:xfrm>
            <a:off x="6545263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22" name="AutoShape 7"/>
          <p:cNvSpPr>
            <a:spLocks noChangeArrowheads="1"/>
          </p:cNvSpPr>
          <p:nvPr/>
        </p:nvSpPr>
        <p:spPr bwMode="auto">
          <a:xfrm>
            <a:off x="7896225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23" name="AutoShape 8"/>
          <p:cNvSpPr>
            <a:spLocks noChangeArrowheads="1"/>
          </p:cNvSpPr>
          <p:nvPr/>
        </p:nvSpPr>
        <p:spPr bwMode="auto">
          <a:xfrm>
            <a:off x="9245600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24" name="Text Box 9"/>
          <p:cNvSpPr txBox="1">
            <a:spLocks noChangeArrowheads="1"/>
          </p:cNvSpPr>
          <p:nvPr/>
        </p:nvSpPr>
        <p:spPr bwMode="auto">
          <a:xfrm>
            <a:off x="3756025" y="2124076"/>
            <a:ext cx="814388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Graph</a:t>
            </a:r>
          </a:p>
        </p:txBody>
      </p:sp>
      <p:sp>
        <p:nvSpPr>
          <p:cNvPr id="34825" name="Text Box 10"/>
          <p:cNvSpPr txBox="1">
            <a:spLocks noChangeArrowheads="1"/>
          </p:cNvSpPr>
          <p:nvPr/>
        </p:nvSpPr>
        <p:spPr bwMode="auto">
          <a:xfrm>
            <a:off x="5195889" y="2101851"/>
            <a:ext cx="712787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Edge</a:t>
            </a:r>
          </a:p>
        </p:txBody>
      </p:sp>
      <p:sp>
        <p:nvSpPr>
          <p:cNvPr id="34826" name="Text Box 11"/>
          <p:cNvSpPr txBox="1">
            <a:spLocks noChangeArrowheads="1"/>
          </p:cNvSpPr>
          <p:nvPr/>
        </p:nvSpPr>
        <p:spPr bwMode="auto">
          <a:xfrm>
            <a:off x="6721475" y="2101851"/>
            <a:ext cx="7239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Node</a:t>
            </a:r>
          </a:p>
        </p:txBody>
      </p:sp>
      <p:sp>
        <p:nvSpPr>
          <p:cNvPr id="34827" name="Text Box 12"/>
          <p:cNvSpPr txBox="1">
            <a:spLocks noChangeArrowheads="1"/>
          </p:cNvSpPr>
          <p:nvPr/>
        </p:nvSpPr>
        <p:spPr bwMode="auto">
          <a:xfrm>
            <a:off x="7986714" y="2101851"/>
            <a:ext cx="890587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Weight</a:t>
            </a:r>
          </a:p>
        </p:txBody>
      </p:sp>
      <p:sp>
        <p:nvSpPr>
          <p:cNvPr id="34828" name="Text Box 13"/>
          <p:cNvSpPr txBox="1">
            <a:spLocks noChangeArrowheads="1"/>
          </p:cNvSpPr>
          <p:nvPr/>
        </p:nvSpPr>
        <p:spPr bwMode="auto">
          <a:xfrm>
            <a:off x="9421813" y="2087564"/>
            <a:ext cx="7239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Color</a:t>
            </a:r>
          </a:p>
        </p:txBody>
      </p:sp>
      <p:sp>
        <p:nvSpPr>
          <p:cNvPr id="34829" name="Text Box 14"/>
          <p:cNvSpPr txBox="1">
            <a:spLocks noChangeArrowheads="1"/>
          </p:cNvSpPr>
          <p:nvPr/>
        </p:nvSpPr>
        <p:spPr bwMode="auto">
          <a:xfrm>
            <a:off x="6198394" y="1403351"/>
            <a:ext cx="1055688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>
                <a:solidFill>
                  <a:srgbClr val="000000"/>
                </a:solidFill>
              </a:rPr>
              <a:t>Classes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4830" name="Text Box 15"/>
          <p:cNvSpPr txBox="1">
            <a:spLocks noChangeArrowheads="1"/>
          </p:cNvSpPr>
          <p:nvPr/>
        </p:nvSpPr>
        <p:spPr bwMode="auto">
          <a:xfrm rot="-5400000">
            <a:off x="1011238" y="4135438"/>
            <a:ext cx="1922462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>
                <a:solidFill>
                  <a:srgbClr val="FF0000"/>
                </a:solidFill>
              </a:rPr>
              <a:t>Collaborations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34831" name="Text Box 16"/>
          <p:cNvSpPr txBox="1">
            <a:spLocks noChangeArrowheads="1"/>
          </p:cNvSpPr>
          <p:nvPr/>
        </p:nvSpPr>
        <p:spPr bwMode="auto">
          <a:xfrm>
            <a:off x="2225675" y="3978276"/>
            <a:ext cx="1030288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Directed</a:t>
            </a:r>
          </a:p>
        </p:txBody>
      </p:sp>
      <p:sp>
        <p:nvSpPr>
          <p:cNvPr id="34832" name="Text Box 17"/>
          <p:cNvSpPr txBox="1">
            <a:spLocks noChangeArrowheads="1"/>
          </p:cNvSpPr>
          <p:nvPr/>
        </p:nvSpPr>
        <p:spPr bwMode="auto">
          <a:xfrm>
            <a:off x="2225675" y="4787901"/>
            <a:ext cx="11430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Weighted</a:t>
            </a:r>
          </a:p>
        </p:txBody>
      </p:sp>
      <p:sp>
        <p:nvSpPr>
          <p:cNvPr id="34833" name="Text Box 18"/>
          <p:cNvSpPr txBox="1">
            <a:spLocks noChangeArrowheads="1"/>
          </p:cNvSpPr>
          <p:nvPr/>
        </p:nvSpPr>
        <p:spPr bwMode="auto">
          <a:xfrm>
            <a:off x="2238375" y="5521326"/>
            <a:ext cx="9779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Colored</a:t>
            </a:r>
          </a:p>
        </p:txBody>
      </p:sp>
      <p:sp>
        <p:nvSpPr>
          <p:cNvPr id="34834" name="Text Box 19"/>
          <p:cNvSpPr txBox="1">
            <a:spLocks noChangeArrowheads="1"/>
          </p:cNvSpPr>
          <p:nvPr/>
        </p:nvSpPr>
        <p:spPr bwMode="auto">
          <a:xfrm>
            <a:off x="2225675" y="3168651"/>
            <a:ext cx="903288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Search</a:t>
            </a:r>
          </a:p>
        </p:txBody>
      </p:sp>
      <p:sp>
        <p:nvSpPr>
          <p:cNvPr id="34835" name="Rectangle 20"/>
          <p:cNvSpPr>
            <a:spLocks noChangeArrowheads="1"/>
          </p:cNvSpPr>
          <p:nvPr/>
        </p:nvSpPr>
        <p:spPr bwMode="auto">
          <a:xfrm>
            <a:off x="3486150" y="2987675"/>
            <a:ext cx="6929438" cy="630238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4836" name="Rectangle 21"/>
          <p:cNvSpPr>
            <a:spLocks noChangeArrowheads="1"/>
          </p:cNvSpPr>
          <p:nvPr/>
        </p:nvSpPr>
        <p:spPr bwMode="auto">
          <a:xfrm>
            <a:off x="3486150" y="3797300"/>
            <a:ext cx="6929438" cy="630238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4837" name="Rectangle 22"/>
          <p:cNvSpPr>
            <a:spLocks noChangeArrowheads="1"/>
          </p:cNvSpPr>
          <p:nvPr/>
        </p:nvSpPr>
        <p:spPr bwMode="auto">
          <a:xfrm>
            <a:off x="3486150" y="4608514"/>
            <a:ext cx="6929438" cy="630237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4838" name="Rectangle 23"/>
          <p:cNvSpPr>
            <a:spLocks noChangeArrowheads="1"/>
          </p:cNvSpPr>
          <p:nvPr/>
        </p:nvSpPr>
        <p:spPr bwMode="auto">
          <a:xfrm>
            <a:off x="3486150" y="5418139"/>
            <a:ext cx="6929438" cy="630237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4839" name="AutoShape 24"/>
          <p:cNvSpPr>
            <a:spLocks noChangeArrowheads="1"/>
          </p:cNvSpPr>
          <p:nvPr/>
        </p:nvSpPr>
        <p:spPr bwMode="auto">
          <a:xfrm>
            <a:off x="3846514" y="307816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0" name="AutoShape 25"/>
          <p:cNvSpPr>
            <a:spLocks noChangeArrowheads="1"/>
          </p:cNvSpPr>
          <p:nvPr/>
        </p:nvSpPr>
        <p:spPr bwMode="auto">
          <a:xfrm>
            <a:off x="3846514" y="3887788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1" name="AutoShape 26"/>
          <p:cNvSpPr>
            <a:spLocks noChangeArrowheads="1"/>
          </p:cNvSpPr>
          <p:nvPr/>
        </p:nvSpPr>
        <p:spPr bwMode="auto">
          <a:xfrm>
            <a:off x="5286376" y="3887788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2" name="AutoShape 27"/>
          <p:cNvSpPr>
            <a:spLocks noChangeArrowheads="1"/>
          </p:cNvSpPr>
          <p:nvPr/>
        </p:nvSpPr>
        <p:spPr bwMode="auto">
          <a:xfrm>
            <a:off x="8075614" y="469741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3" name="AutoShape 28"/>
          <p:cNvSpPr>
            <a:spLocks noChangeArrowheads="1"/>
          </p:cNvSpPr>
          <p:nvPr/>
        </p:nvSpPr>
        <p:spPr bwMode="auto">
          <a:xfrm>
            <a:off x="5286376" y="469741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4" name="AutoShape 29"/>
          <p:cNvSpPr>
            <a:spLocks noChangeArrowheads="1"/>
          </p:cNvSpPr>
          <p:nvPr/>
        </p:nvSpPr>
        <p:spPr bwMode="auto">
          <a:xfrm>
            <a:off x="3846514" y="469741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5" name="AutoShape 30"/>
          <p:cNvSpPr>
            <a:spLocks noChangeArrowheads="1"/>
          </p:cNvSpPr>
          <p:nvPr/>
        </p:nvSpPr>
        <p:spPr bwMode="auto">
          <a:xfrm>
            <a:off x="6726239" y="5508626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6" name="AutoShape 31"/>
          <p:cNvSpPr>
            <a:spLocks noChangeArrowheads="1"/>
          </p:cNvSpPr>
          <p:nvPr/>
        </p:nvSpPr>
        <p:spPr bwMode="auto">
          <a:xfrm>
            <a:off x="9426576" y="5508626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7" name="AutoShape 32"/>
          <p:cNvSpPr>
            <a:spLocks noChangeArrowheads="1"/>
          </p:cNvSpPr>
          <p:nvPr/>
        </p:nvSpPr>
        <p:spPr bwMode="auto">
          <a:xfrm>
            <a:off x="6762751" y="3060701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8" name="Text Box 33"/>
          <p:cNvSpPr txBox="1">
            <a:spLocks noChangeArrowheads="1"/>
          </p:cNvSpPr>
          <p:nvPr/>
        </p:nvSpPr>
        <p:spPr bwMode="auto">
          <a:xfrm>
            <a:off x="5341939" y="6396038"/>
            <a:ext cx="87947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>
                <a:solidFill>
                  <a:srgbClr val="FF0000"/>
                </a:solidFill>
              </a:rPr>
              <a:t>Rolls</a:t>
            </a:r>
          </a:p>
        </p:txBody>
      </p:sp>
      <p:cxnSp>
        <p:nvCxnSpPr>
          <p:cNvPr id="34849" name="AutoShape 34"/>
          <p:cNvCxnSpPr>
            <a:cxnSpLocks noChangeShapeType="1"/>
            <a:stCxn id="34848" idx="0"/>
            <a:endCxn id="34843" idx="2"/>
          </p:cNvCxnSpPr>
          <p:nvPr/>
        </p:nvCxnSpPr>
        <p:spPr bwMode="auto">
          <a:xfrm flipH="1" flipV="1">
            <a:off x="5646739" y="5148264"/>
            <a:ext cx="134937" cy="12477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50" name="AutoShape 35"/>
          <p:cNvCxnSpPr>
            <a:cxnSpLocks noChangeShapeType="1"/>
            <a:stCxn id="34848" idx="1"/>
            <a:endCxn id="34844" idx="3"/>
          </p:cNvCxnSpPr>
          <p:nvPr/>
        </p:nvCxnSpPr>
        <p:spPr bwMode="auto">
          <a:xfrm flipH="1" flipV="1">
            <a:off x="4565650" y="4922838"/>
            <a:ext cx="774700" cy="164941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51" name="AutoShape 36"/>
          <p:cNvCxnSpPr>
            <a:cxnSpLocks noChangeShapeType="1"/>
            <a:stCxn id="34848" idx="3"/>
            <a:endCxn id="34842" idx="1"/>
          </p:cNvCxnSpPr>
          <p:nvPr/>
        </p:nvCxnSpPr>
        <p:spPr bwMode="auto">
          <a:xfrm flipV="1">
            <a:off x="6221413" y="4922838"/>
            <a:ext cx="1854200" cy="164941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52" name="AutoShape 37"/>
          <p:cNvCxnSpPr>
            <a:cxnSpLocks noChangeShapeType="1"/>
            <a:stCxn id="34848" idx="3"/>
            <a:endCxn id="34841" idx="3"/>
          </p:cNvCxnSpPr>
          <p:nvPr/>
        </p:nvCxnSpPr>
        <p:spPr bwMode="auto">
          <a:xfrm flipH="1" flipV="1">
            <a:off x="6005513" y="4113214"/>
            <a:ext cx="215900" cy="245903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53" name="AutoShape 38"/>
          <p:cNvSpPr>
            <a:spLocks noChangeArrowheads="1"/>
          </p:cNvSpPr>
          <p:nvPr/>
        </p:nvSpPr>
        <p:spPr bwMode="auto">
          <a:xfrm>
            <a:off x="5303839" y="5489576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54" name="Slide Number Placeholder 3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DC341DB2-12E0-4AFD-B0E5-821CC8CA39CE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760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2136775" y="2528076"/>
            <a:ext cx="7920038" cy="371513"/>
          </a:xfrm>
          <a:prstGeom prst="rect">
            <a:avLst/>
          </a:prstGeom>
          <a:solidFill>
            <a:srgbClr val="99CCFF"/>
          </a:solidFill>
          <a:ln w="12700" algn="ctr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lIns="90000" tIns="46800" rIns="90000" bIns="46800" anchor="ctr">
            <a:spAutoFit/>
          </a:bodyPr>
          <a:lstStyle/>
          <a:p>
            <a:endParaRPr lang="de-DE"/>
          </a:p>
        </p:txBody>
      </p:sp>
      <p:sp>
        <p:nvSpPr>
          <p:cNvPr id="363523" name="Rectangle 3"/>
          <p:cNvSpPr>
            <a:spLocks noChangeArrowheads="1"/>
          </p:cNvSpPr>
          <p:nvPr/>
        </p:nvSpPr>
        <p:spPr bwMode="auto">
          <a:xfrm>
            <a:off x="2136775" y="5363351"/>
            <a:ext cx="7920038" cy="371513"/>
          </a:xfrm>
          <a:prstGeom prst="rect">
            <a:avLst/>
          </a:prstGeom>
          <a:solidFill>
            <a:srgbClr val="99CCFF"/>
          </a:solidFill>
          <a:ln w="12700" algn="ctr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lIns="90000" tIns="46800" rIns="90000" bIns="46800" anchor="ctr">
            <a:spAutoFit/>
          </a:bodyPr>
          <a:lstStyle/>
          <a:p>
            <a:endParaRPr lang="de-DE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err="1"/>
              <a:t>Collaboration</a:t>
            </a:r>
            <a:r>
              <a:rPr lang="de-DE" dirty="0"/>
              <a:t> Design</a:t>
            </a:r>
            <a:endParaRPr lang="en-US" dirty="0"/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2362201" y="1476375"/>
            <a:ext cx="2879725" cy="24780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class</a:t>
            </a:r>
            <a:r>
              <a:rPr lang="en-US" sz="1200">
                <a:solidFill>
                  <a:schemeClr val="tx1"/>
                </a:solidFill>
              </a:rPr>
              <a:t> Graph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Vector nv = </a:t>
            </a:r>
            <a:r>
              <a:rPr lang="en-US" sz="1200" b="1">
                <a:solidFill>
                  <a:schemeClr val="tx1"/>
                </a:solidFill>
              </a:rPr>
              <a:t>new</a:t>
            </a:r>
            <a:r>
              <a:rPr lang="en-US" sz="1200">
                <a:solidFill>
                  <a:schemeClr val="tx1"/>
                </a:solidFill>
              </a:rPr>
              <a:t> Vector();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Vector ev = </a:t>
            </a:r>
            <a:r>
              <a:rPr lang="en-US" sz="1200" b="1">
                <a:solidFill>
                  <a:schemeClr val="tx1"/>
                </a:solidFill>
              </a:rPr>
              <a:t>new</a:t>
            </a:r>
            <a:r>
              <a:rPr lang="en-US" sz="1200">
                <a:solidFill>
                  <a:schemeClr val="tx1"/>
                </a:solidFill>
              </a:rPr>
              <a:t> Vector();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Edge add(Node n, Node m)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Edge e = </a:t>
            </a:r>
            <a:r>
              <a:rPr lang="en-US" sz="1200" b="1">
                <a:solidFill>
                  <a:schemeClr val="tx1"/>
                </a:solidFill>
              </a:rPr>
              <a:t>new</a:t>
            </a:r>
            <a:r>
              <a:rPr lang="en-US" sz="1200">
                <a:solidFill>
                  <a:schemeClr val="tx1"/>
                </a:solidFill>
              </a:rPr>
              <a:t> Edge(n, m);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nv.add(n); nv.add(m); 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ev.add(e); </a:t>
            </a:r>
            <a:r>
              <a:rPr lang="en-US" sz="1200" b="1">
                <a:solidFill>
                  <a:schemeClr val="tx1"/>
                </a:solidFill>
              </a:rPr>
              <a:t>return</a:t>
            </a:r>
            <a:r>
              <a:rPr lang="en-US" sz="1200">
                <a:solidFill>
                  <a:schemeClr val="tx1"/>
                </a:solidFill>
              </a:rPr>
              <a:t> e;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  void</a:t>
            </a:r>
            <a:r>
              <a:rPr lang="en-US" sz="1200">
                <a:solidFill>
                  <a:schemeClr val="tx1"/>
                </a:solidFill>
              </a:rPr>
              <a:t> print()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</a:t>
            </a:r>
            <a:r>
              <a:rPr lang="en-US" sz="1200" b="1">
                <a:solidFill>
                  <a:schemeClr val="tx1"/>
                </a:solidFill>
              </a:rPr>
              <a:t>for</a:t>
            </a:r>
            <a:r>
              <a:rPr lang="en-US" sz="1200">
                <a:solidFill>
                  <a:schemeClr val="tx1"/>
                </a:solidFill>
              </a:rPr>
              <a:t>(</a:t>
            </a:r>
            <a:r>
              <a:rPr lang="en-US" sz="1200" b="1">
                <a:solidFill>
                  <a:schemeClr val="tx1"/>
                </a:solidFill>
              </a:rPr>
              <a:t>int</a:t>
            </a:r>
            <a:r>
              <a:rPr lang="en-US" sz="1200">
                <a:solidFill>
                  <a:schemeClr val="tx1"/>
                </a:solidFill>
              </a:rPr>
              <a:t> i = 0; i &lt; ev.size(); i++)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  ((Edge)ev.get(i)).print();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8034339" y="1476375"/>
            <a:ext cx="1798637" cy="12001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class</a:t>
            </a:r>
            <a:r>
              <a:rPr lang="en-US" sz="1200">
                <a:solidFill>
                  <a:schemeClr val="tx1"/>
                </a:solidFill>
              </a:rPr>
              <a:t> Node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</a:t>
            </a:r>
            <a:r>
              <a:rPr lang="en-US" sz="1200" b="1">
                <a:solidFill>
                  <a:schemeClr val="tx1"/>
                </a:solidFill>
              </a:rPr>
              <a:t>int</a:t>
            </a:r>
            <a:r>
              <a:rPr lang="en-US" sz="1200">
                <a:solidFill>
                  <a:schemeClr val="tx1"/>
                </a:solidFill>
              </a:rPr>
              <a:t> id = 0;</a:t>
            </a:r>
          </a:p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  void</a:t>
            </a:r>
            <a:r>
              <a:rPr lang="en-US" sz="1200">
                <a:solidFill>
                  <a:schemeClr val="tx1"/>
                </a:solidFill>
              </a:rPr>
              <a:t> print() {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System.out.print(id);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5467351" y="1476375"/>
            <a:ext cx="2339975" cy="174783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class</a:t>
            </a:r>
            <a:r>
              <a:rPr lang="en-US" sz="1200">
                <a:solidFill>
                  <a:schemeClr val="tx1"/>
                </a:solidFill>
              </a:rPr>
              <a:t> Edge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Node a, b;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Edge(Node _a, Node _b) {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a = _a; b = _b;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</a:t>
            </a:r>
            <a:r>
              <a:rPr lang="en-US" sz="1200" b="1">
                <a:solidFill>
                  <a:schemeClr val="tx1"/>
                </a:solidFill>
              </a:rPr>
              <a:t>void</a:t>
            </a:r>
            <a:r>
              <a:rPr lang="en-US" sz="1200">
                <a:solidFill>
                  <a:schemeClr val="tx1"/>
                </a:solidFill>
              </a:rPr>
              <a:t> print()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a.print(); b.print();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63528" name="Text Box 8"/>
          <p:cNvSpPr txBox="1">
            <a:spLocks noChangeArrowheads="1"/>
          </p:cNvSpPr>
          <p:nvPr/>
        </p:nvSpPr>
        <p:spPr bwMode="auto">
          <a:xfrm>
            <a:off x="7518401" y="5932488"/>
            <a:ext cx="2328863" cy="652462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class</a:t>
            </a:r>
            <a:r>
              <a:rPr lang="en-US" sz="1200">
                <a:solidFill>
                  <a:schemeClr val="tx1"/>
                </a:solidFill>
              </a:rPr>
              <a:t> Weight {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</a:t>
            </a:r>
            <a:r>
              <a:rPr lang="en-US" sz="1200" b="1">
                <a:solidFill>
                  <a:schemeClr val="tx1"/>
                </a:solidFill>
              </a:rPr>
              <a:t>void</a:t>
            </a:r>
            <a:r>
              <a:rPr lang="en-US" sz="1200">
                <a:solidFill>
                  <a:schemeClr val="tx1"/>
                </a:solidFill>
              </a:rPr>
              <a:t> print() { ... }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63529" name="Text Box 9"/>
          <p:cNvSpPr txBox="1">
            <a:spLocks noChangeArrowheads="1"/>
          </p:cNvSpPr>
          <p:nvPr/>
        </p:nvSpPr>
        <p:spPr bwMode="auto">
          <a:xfrm>
            <a:off x="2362201" y="4491038"/>
            <a:ext cx="2879725" cy="21129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chemeClr val="tx1"/>
                </a:solidFill>
              </a:rPr>
              <a:t>refines class</a:t>
            </a:r>
            <a:r>
              <a:rPr lang="en-US" sz="1200" dirty="0">
                <a:solidFill>
                  <a:schemeClr val="tx1"/>
                </a:solidFill>
              </a:rPr>
              <a:t> Graph {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  Edge add(Node n, Node m) {</a:t>
            </a:r>
          </a:p>
          <a:p>
            <a:pPr eaLnBrk="1" hangingPunct="1"/>
            <a:r>
              <a:rPr lang="en-US" sz="1200" b="1" dirty="0">
                <a:solidFill>
                  <a:schemeClr val="tx1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Edge e =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Super</a:t>
            </a:r>
            <a:r>
              <a:rPr lang="en-US" sz="1200" dirty="0" err="1">
                <a:solidFill>
                  <a:schemeClr val="tx1"/>
                </a:solidFill>
              </a:rPr>
              <a:t>.add</a:t>
            </a:r>
            <a:r>
              <a:rPr lang="en-US" sz="1200" dirty="0">
                <a:solidFill>
                  <a:schemeClr val="tx1"/>
                </a:solidFill>
              </a:rPr>
              <a:t>(n, m);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e.weight</a:t>
            </a:r>
            <a:r>
              <a:rPr lang="en-US" sz="1200" dirty="0">
                <a:solidFill>
                  <a:schemeClr val="tx1"/>
                </a:solidFill>
              </a:rPr>
              <a:t> = </a:t>
            </a:r>
            <a:r>
              <a:rPr lang="en-US" sz="1200" b="1" dirty="0">
                <a:solidFill>
                  <a:schemeClr val="tx1"/>
                </a:solidFill>
              </a:rPr>
              <a:t>new</a:t>
            </a:r>
            <a:r>
              <a:rPr lang="en-US" sz="1200" dirty="0">
                <a:solidFill>
                  <a:schemeClr val="tx1"/>
                </a:solidFill>
              </a:rPr>
              <a:t> Weight(); </a:t>
            </a:r>
            <a:r>
              <a:rPr lang="en-US" sz="1200" b="1" dirty="0">
                <a:solidFill>
                  <a:schemeClr val="tx1"/>
                </a:solidFill>
              </a:rPr>
              <a:t>return</a:t>
            </a:r>
            <a:r>
              <a:rPr lang="en-US" sz="1200" dirty="0">
                <a:solidFill>
                  <a:schemeClr val="tx1"/>
                </a:solidFill>
              </a:rPr>
              <a:t> e;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 b="1" dirty="0">
                <a:solidFill>
                  <a:schemeClr val="tx1"/>
                </a:solidFill>
              </a:rPr>
              <a:t>  </a:t>
            </a:r>
            <a:r>
              <a:rPr lang="en-US" sz="1200" dirty="0">
                <a:solidFill>
                  <a:schemeClr val="tx1"/>
                </a:solidFill>
              </a:rPr>
              <a:t>Edge add(Node n, Node m, Weight w)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    Edge e = </a:t>
            </a:r>
            <a:r>
              <a:rPr lang="en-US" sz="1200" b="1" dirty="0">
                <a:solidFill>
                  <a:schemeClr val="tx1"/>
                </a:solidFill>
              </a:rPr>
              <a:t>new</a:t>
            </a:r>
            <a:r>
              <a:rPr lang="en-US" sz="1200" dirty="0">
                <a:solidFill>
                  <a:schemeClr val="tx1"/>
                </a:solidFill>
              </a:rPr>
              <a:t> Edge(n, m);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nv.add</a:t>
            </a:r>
            <a:r>
              <a:rPr lang="en-US" sz="1200" dirty="0">
                <a:solidFill>
                  <a:schemeClr val="tx1"/>
                </a:solidFill>
              </a:rPr>
              <a:t>(n); </a:t>
            </a:r>
            <a:r>
              <a:rPr lang="en-US" sz="1200" dirty="0" err="1">
                <a:solidFill>
                  <a:schemeClr val="tx1"/>
                </a:solidFill>
              </a:rPr>
              <a:t>nv.add</a:t>
            </a:r>
            <a:r>
              <a:rPr lang="en-US" sz="1200" dirty="0">
                <a:solidFill>
                  <a:schemeClr val="tx1"/>
                </a:solidFill>
              </a:rPr>
              <a:t>(m); </a:t>
            </a:r>
            <a:r>
              <a:rPr lang="en-US" sz="1200" dirty="0" err="1">
                <a:solidFill>
                  <a:schemeClr val="tx1"/>
                </a:solidFill>
              </a:rPr>
              <a:t>ev.add</a:t>
            </a:r>
            <a:r>
              <a:rPr lang="en-US" sz="1200" dirty="0">
                <a:solidFill>
                  <a:schemeClr val="tx1"/>
                </a:solidFill>
              </a:rPr>
              <a:t>(e);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e.weight</a:t>
            </a:r>
            <a:r>
              <a:rPr lang="en-US" sz="1200" dirty="0">
                <a:solidFill>
                  <a:schemeClr val="tx1"/>
                </a:solidFill>
              </a:rPr>
              <a:t> = w; </a:t>
            </a:r>
            <a:r>
              <a:rPr lang="en-US" sz="1200" b="1" dirty="0">
                <a:solidFill>
                  <a:schemeClr val="tx1"/>
                </a:solidFill>
              </a:rPr>
              <a:t>return</a:t>
            </a:r>
            <a:r>
              <a:rPr lang="en-US" sz="1200" dirty="0">
                <a:solidFill>
                  <a:schemeClr val="tx1"/>
                </a:solidFill>
              </a:rPr>
              <a:t> e;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63530" name="Text Box 10"/>
          <p:cNvSpPr txBox="1">
            <a:spLocks noChangeArrowheads="1"/>
          </p:cNvSpPr>
          <p:nvPr/>
        </p:nvSpPr>
        <p:spPr bwMode="auto">
          <a:xfrm>
            <a:off x="5461001" y="4497388"/>
            <a:ext cx="2365375" cy="12001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refines class</a:t>
            </a:r>
            <a:r>
              <a:rPr lang="en-US" sz="1200">
                <a:solidFill>
                  <a:schemeClr val="tx1"/>
                </a:solidFill>
              </a:rPr>
              <a:t> Edge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Weight weight = </a:t>
            </a:r>
            <a:r>
              <a:rPr lang="en-US" sz="1200" b="1">
                <a:solidFill>
                  <a:schemeClr val="tx1"/>
                </a:solidFill>
              </a:rPr>
              <a:t>new</a:t>
            </a:r>
            <a:r>
              <a:rPr lang="en-US" sz="1200">
                <a:solidFill>
                  <a:schemeClr val="tx1"/>
                </a:solidFill>
              </a:rPr>
              <a:t> Weight();</a:t>
            </a:r>
          </a:p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  void</a:t>
            </a:r>
            <a:r>
              <a:rPr lang="en-US" sz="1200">
                <a:solidFill>
                  <a:schemeClr val="tx1"/>
                </a:solidFill>
              </a:rPr>
              <a:t> print()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</a:t>
            </a:r>
            <a:r>
              <a:rPr lang="en-US" sz="1200" b="1">
                <a:solidFill>
                  <a:schemeClr val="tx1"/>
                </a:solidFill>
              </a:rPr>
              <a:t>Super</a:t>
            </a:r>
            <a:r>
              <a:rPr lang="en-US" sz="1200">
                <a:solidFill>
                  <a:schemeClr val="tx1"/>
                </a:solidFill>
              </a:rPr>
              <a:t>.print(); weight.print();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63533" name="Line 13"/>
          <p:cNvSpPr>
            <a:spLocks noChangeShapeType="1"/>
          </p:cNvSpPr>
          <p:nvPr/>
        </p:nvSpPr>
        <p:spPr bwMode="auto">
          <a:xfrm>
            <a:off x="6681788" y="3321050"/>
            <a:ext cx="0" cy="1169988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3534" name="AutoShape 14"/>
          <p:cNvSpPr>
            <a:spLocks noChangeArrowheads="1"/>
          </p:cNvSpPr>
          <p:nvPr/>
        </p:nvSpPr>
        <p:spPr bwMode="auto">
          <a:xfrm>
            <a:off x="6546851" y="3232150"/>
            <a:ext cx="269875" cy="223838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63535" name="Line 15"/>
          <p:cNvSpPr>
            <a:spLocks noChangeShapeType="1"/>
          </p:cNvSpPr>
          <p:nvPr/>
        </p:nvSpPr>
        <p:spPr bwMode="auto">
          <a:xfrm>
            <a:off x="3802063" y="4176714"/>
            <a:ext cx="0" cy="31432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3536" name="AutoShape 16"/>
          <p:cNvSpPr>
            <a:spLocks noChangeArrowheads="1"/>
          </p:cNvSpPr>
          <p:nvPr/>
        </p:nvSpPr>
        <p:spPr bwMode="auto">
          <a:xfrm>
            <a:off x="3667126" y="3951289"/>
            <a:ext cx="269875" cy="225425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210F299-71C1-4670-BE70-E710C12F0141}"/>
              </a:ext>
            </a:extLst>
          </p:cNvPr>
          <p:cNvSpPr txBox="1"/>
          <p:nvPr/>
        </p:nvSpPr>
        <p:spPr>
          <a:xfrm rot="16200000">
            <a:off x="1464629" y="5079359"/>
            <a:ext cx="868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+mj-lt"/>
              </a:rPr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285547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3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3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3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3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3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3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3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3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3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3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3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3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3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3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23" grpId="0" animBg="1"/>
      <p:bldP spid="363528" grpId="0" animBg="1"/>
      <p:bldP spid="363529" grpId="0" animBg="1"/>
      <p:bldP spid="363530" grpId="0" animBg="1"/>
      <p:bldP spid="363533" grpId="0" animBg="1"/>
      <p:bldP spid="363534" grpId="0" animBg="1"/>
      <p:bldP spid="363535" grpId="0" animBg="1"/>
      <p:bldP spid="363536" grpId="0" animBg="1"/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Folder Hierarchy</a:t>
            </a:r>
          </a:p>
        </p:txBody>
      </p:sp>
      <p:pic>
        <p:nvPicPr>
          <p:cNvPr id="38915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6" y="1341439"/>
            <a:ext cx="8093075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31E3E0F6-2405-487A-8F0A-72981DD03E59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01505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Class Refinements</a:t>
            </a:r>
          </a:p>
        </p:txBody>
      </p:sp>
      <p:sp>
        <p:nvSpPr>
          <p:cNvPr id="41987" name="AutoShape 3"/>
          <p:cNvSpPr>
            <a:spLocks noChangeArrowheads="1"/>
          </p:cNvSpPr>
          <p:nvPr/>
        </p:nvSpPr>
        <p:spPr bwMode="auto">
          <a:xfrm>
            <a:off x="6294439" y="1619250"/>
            <a:ext cx="3959225" cy="939800"/>
          </a:xfrm>
          <a:prstGeom prst="roundRect">
            <a:avLst>
              <a:gd name="adj" fmla="val 167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	...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1988" name="AutoShape 4"/>
          <p:cNvSpPr>
            <a:spLocks noChangeArrowheads="1"/>
          </p:cNvSpPr>
          <p:nvPr/>
        </p:nvSpPr>
        <p:spPr bwMode="auto">
          <a:xfrm>
            <a:off x="6294439" y="3149600"/>
            <a:ext cx="3959225" cy="1220788"/>
          </a:xfrm>
          <a:prstGeom prst="roundRect">
            <a:avLst>
              <a:gd name="adj" fmla="val 130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refines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private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Node start;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...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1989" name="AutoShape 5"/>
          <p:cNvSpPr>
            <a:spLocks noChangeArrowheads="1"/>
          </p:cNvSpPr>
          <p:nvPr/>
        </p:nvSpPr>
        <p:spPr bwMode="auto">
          <a:xfrm>
            <a:off x="6294439" y="5129214"/>
            <a:ext cx="3959225" cy="1220787"/>
          </a:xfrm>
          <a:prstGeom prst="roundRect">
            <a:avLst>
              <a:gd name="adj" fmla="val 130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refines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private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weight;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...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1990" name="Line 9"/>
          <p:cNvSpPr>
            <a:spLocks noChangeShapeType="1"/>
          </p:cNvSpPr>
          <p:nvPr/>
        </p:nvSpPr>
        <p:spPr bwMode="auto">
          <a:xfrm>
            <a:off x="5400676" y="3149600"/>
            <a:ext cx="893763" cy="350838"/>
          </a:xfrm>
          <a:prstGeom prst="line">
            <a:avLst/>
          </a:prstGeom>
          <a:noFill/>
          <a:ln w="18000">
            <a:solidFill>
              <a:srgbClr val="000000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1" name="Line 10"/>
          <p:cNvSpPr>
            <a:spLocks noChangeShapeType="1"/>
          </p:cNvSpPr>
          <p:nvPr/>
        </p:nvSpPr>
        <p:spPr bwMode="auto">
          <a:xfrm flipV="1">
            <a:off x="5400676" y="3357563"/>
            <a:ext cx="1433513" cy="2387600"/>
          </a:xfrm>
          <a:prstGeom prst="line">
            <a:avLst/>
          </a:prstGeom>
          <a:noFill/>
          <a:ln w="18000">
            <a:solidFill>
              <a:srgbClr val="000000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2" name="Line 11"/>
          <p:cNvSpPr>
            <a:spLocks noChangeShapeType="1"/>
          </p:cNvSpPr>
          <p:nvPr/>
        </p:nvSpPr>
        <p:spPr bwMode="auto">
          <a:xfrm flipV="1">
            <a:off x="5492750" y="5373688"/>
            <a:ext cx="1341438" cy="647700"/>
          </a:xfrm>
          <a:prstGeom prst="line">
            <a:avLst/>
          </a:prstGeom>
          <a:noFill/>
          <a:ln w="18000">
            <a:solidFill>
              <a:srgbClr val="000000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3" name="Rectangle 12"/>
          <p:cNvSpPr>
            <a:spLocks noChangeArrowheads="1"/>
          </p:cNvSpPr>
          <p:nvPr/>
        </p:nvSpPr>
        <p:spPr bwMode="auto">
          <a:xfrm>
            <a:off x="1827213" y="2633664"/>
            <a:ext cx="3573462" cy="1031875"/>
          </a:xfrm>
          <a:prstGeom prst="rect">
            <a:avLst/>
          </a:prstGeom>
          <a:solidFill>
            <a:srgbClr val="F8F8F8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wrap="none" lIns="100800" tIns="68040" rIns="100800" bIns="504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dirty="0">
                <a:solidFill>
                  <a:srgbClr val="000000"/>
                </a:solidFill>
              </a:rPr>
              <a:t>Stepwise refinement of </a:t>
            </a:r>
            <a:br>
              <a:rPr lang="en-GB" sz="2000" dirty="0">
                <a:solidFill>
                  <a:srgbClr val="000000"/>
                </a:solidFill>
              </a:rPr>
            </a:br>
            <a:r>
              <a:rPr lang="en-GB" sz="2000" dirty="0">
                <a:solidFill>
                  <a:srgbClr val="000000"/>
                </a:solidFill>
              </a:rPr>
              <a:t>base implementation via </a:t>
            </a:r>
            <a:br>
              <a:rPr lang="en-GB" sz="2000" dirty="0">
                <a:solidFill>
                  <a:srgbClr val="000000"/>
                </a:solidFill>
              </a:rPr>
            </a:br>
            <a:r>
              <a:rPr lang="en-GB" sz="2000" dirty="0">
                <a:solidFill>
                  <a:srgbClr val="000000"/>
                </a:solidFill>
              </a:rPr>
              <a:t>extensions</a:t>
            </a:r>
          </a:p>
        </p:txBody>
      </p:sp>
      <p:cxnSp>
        <p:nvCxnSpPr>
          <p:cNvPr id="41994" name="AutoShape 15"/>
          <p:cNvCxnSpPr>
            <a:cxnSpLocks noChangeShapeType="1"/>
            <a:stCxn id="41988" idx="0"/>
            <a:endCxn id="41987" idx="2"/>
          </p:cNvCxnSpPr>
          <p:nvPr/>
        </p:nvCxnSpPr>
        <p:spPr bwMode="auto">
          <a:xfrm flipV="1">
            <a:off x="8274050" y="2559050"/>
            <a:ext cx="1588" cy="59055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5" name="AutoShape 16"/>
          <p:cNvCxnSpPr>
            <a:cxnSpLocks noChangeShapeType="1"/>
            <a:stCxn id="41989" idx="0"/>
            <a:endCxn id="41988" idx="2"/>
          </p:cNvCxnSpPr>
          <p:nvPr/>
        </p:nvCxnSpPr>
        <p:spPr bwMode="auto">
          <a:xfrm flipV="1">
            <a:off x="8274050" y="4370389"/>
            <a:ext cx="1588" cy="75882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996" name="Text Box 17"/>
          <p:cNvSpPr txBox="1">
            <a:spLocks noChangeArrowheads="1"/>
          </p:cNvSpPr>
          <p:nvPr/>
        </p:nvSpPr>
        <p:spPr bwMode="auto">
          <a:xfrm>
            <a:off x="2198688" y="5653088"/>
            <a:ext cx="3294062" cy="641460"/>
          </a:xfrm>
          <a:prstGeom prst="rect">
            <a:avLst/>
          </a:prstGeom>
          <a:solidFill>
            <a:srgbClr val="FFFFFF"/>
          </a:solidFill>
          <a:ln w="34920">
            <a:solidFill>
              <a:srgbClr val="000000"/>
            </a:solidFill>
            <a:miter lim="800000"/>
            <a:headEnd/>
            <a:tailEnd/>
          </a:ln>
        </p:spPr>
        <p:txBody>
          <a:bodyPr lIns="90000" tIns="9468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1000"/>
              </a:lnSpc>
            </a:pPr>
            <a:r>
              <a:rPr lang="en-GB" sz="2000" dirty="0">
                <a:solidFill>
                  <a:srgbClr val="000000"/>
                </a:solidFill>
              </a:rPr>
              <a:t>“Imprecise” definition of base implementation</a:t>
            </a:r>
          </a:p>
        </p:txBody>
      </p:sp>
      <p:sp>
        <p:nvSpPr>
          <p:cNvPr id="41997" name="Line 18"/>
          <p:cNvSpPr>
            <a:spLocks noChangeShapeType="1"/>
          </p:cNvSpPr>
          <p:nvPr/>
        </p:nvSpPr>
        <p:spPr bwMode="auto">
          <a:xfrm>
            <a:off x="5400676" y="3149601"/>
            <a:ext cx="893763" cy="2366963"/>
          </a:xfrm>
          <a:prstGeom prst="line">
            <a:avLst/>
          </a:prstGeom>
          <a:noFill/>
          <a:ln w="18000">
            <a:solidFill>
              <a:srgbClr val="000000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8" name="Text Box 19"/>
          <p:cNvSpPr txBox="1">
            <a:spLocks noChangeArrowheads="1"/>
          </p:cNvSpPr>
          <p:nvPr/>
        </p:nvSpPr>
        <p:spPr bwMode="auto">
          <a:xfrm>
            <a:off x="6294439" y="1319214"/>
            <a:ext cx="7945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Edge.jak</a:t>
            </a:r>
            <a:endParaRPr lang="de-DE" sz="1400"/>
          </a:p>
        </p:txBody>
      </p:sp>
      <p:sp>
        <p:nvSpPr>
          <p:cNvPr id="41999" name="Text Box 20"/>
          <p:cNvSpPr txBox="1">
            <a:spLocks noChangeArrowheads="1"/>
          </p:cNvSpPr>
          <p:nvPr/>
        </p:nvSpPr>
        <p:spPr bwMode="auto">
          <a:xfrm>
            <a:off x="6294439" y="2859089"/>
            <a:ext cx="7945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Edge.jak</a:t>
            </a:r>
            <a:endParaRPr lang="de-DE" sz="1400"/>
          </a:p>
        </p:txBody>
      </p:sp>
      <p:sp>
        <p:nvSpPr>
          <p:cNvPr id="42000" name="Text Box 21"/>
          <p:cNvSpPr txBox="1">
            <a:spLocks noChangeArrowheads="1"/>
          </p:cNvSpPr>
          <p:nvPr/>
        </p:nvSpPr>
        <p:spPr bwMode="auto">
          <a:xfrm>
            <a:off x="6294439" y="4838701"/>
            <a:ext cx="7945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Edge.jak</a:t>
            </a: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20791901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Method Refinements (AHEAD)</a:t>
            </a:r>
          </a:p>
        </p:txBody>
      </p:sp>
      <p:sp>
        <p:nvSpPr>
          <p:cNvPr id="43011" name="Rectangle 6"/>
          <p:cNvSpPr>
            <a:spLocks noGrp="1" noChangeArrowheads="1"/>
          </p:cNvSpPr>
          <p:nvPr>
            <p:ph sz="quarter" idx="1"/>
          </p:nvPr>
        </p:nvSpPr>
        <p:spPr>
          <a:xfrm>
            <a:off x="1981201" y="1219201"/>
            <a:ext cx="4041775" cy="4937125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dirty="0"/>
              <a:t>Methods can be added or extended in every refinement</a:t>
            </a:r>
          </a:p>
          <a:p>
            <a:pPr eaLnBrk="1" hangingPunct="1"/>
            <a:r>
              <a:rPr lang="en-US" dirty="0"/>
              <a:t>Overriding of methods</a:t>
            </a:r>
          </a:p>
          <a:p>
            <a:pPr eaLnBrk="1" hangingPunct="1"/>
            <a:r>
              <a:rPr lang="en-US" dirty="0"/>
              <a:t>Calling the method of the previous refinement via 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sz="2000" dirty="0">
                <a:cs typeface="Courier New" pitchFamily="49" charset="0"/>
              </a:rPr>
              <a:t>*</a:t>
            </a:r>
            <a:endParaRPr lang="en-US" dirty="0">
              <a:cs typeface="Courier New" pitchFamily="49" charset="0"/>
            </a:endParaRPr>
          </a:p>
          <a:p>
            <a:pPr eaLnBrk="1" hangingPunct="1"/>
            <a:r>
              <a:rPr lang="en-US" dirty="0"/>
              <a:t>Similar to inheritance</a:t>
            </a:r>
          </a:p>
        </p:txBody>
      </p:sp>
      <p:sp>
        <p:nvSpPr>
          <p:cNvPr id="43012" name="Content Placeholder 10"/>
          <p:cNvSpPr>
            <a:spLocks noGrp="1"/>
          </p:cNvSpPr>
          <p:nvPr>
            <p:ph sz="quarter" idx="2"/>
          </p:nvPr>
        </p:nvSpPr>
        <p:spPr>
          <a:xfrm>
            <a:off x="6156326" y="1216026"/>
            <a:ext cx="4041775" cy="4937125"/>
          </a:xfrm>
        </p:spPr>
        <p:txBody>
          <a:bodyPr>
            <a:normAutofit fontScale="92500"/>
          </a:bodyPr>
          <a:lstStyle/>
          <a:p>
            <a:pPr eaLnBrk="1" hangingPunct="1"/>
            <a:endParaRPr lang="de-DE" dirty="0"/>
          </a:p>
        </p:txBody>
      </p:sp>
      <p:sp>
        <p:nvSpPr>
          <p:cNvPr id="43013" name="AutoShape 3"/>
          <p:cNvSpPr>
            <a:spLocks noChangeArrowheads="1"/>
          </p:cNvSpPr>
          <p:nvPr/>
        </p:nvSpPr>
        <p:spPr bwMode="auto">
          <a:xfrm>
            <a:off x="5989638" y="1412876"/>
            <a:ext cx="4678362" cy="1439863"/>
          </a:xfrm>
          <a:prstGeom prst="roundRect">
            <a:avLst>
              <a:gd name="adj" fmla="val 116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print()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System.out.print(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	 " Edge between " + node1 + 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  " and " + node2);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}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3014" name="AutoShape 9"/>
          <p:cNvSpPr>
            <a:spLocks noChangeArrowheads="1"/>
          </p:cNvSpPr>
          <p:nvPr/>
        </p:nvSpPr>
        <p:spPr bwMode="auto">
          <a:xfrm>
            <a:off x="5989638" y="2997201"/>
            <a:ext cx="4678362" cy="1655763"/>
          </a:xfrm>
          <a:prstGeom prst="roundRect">
            <a:avLst>
              <a:gd name="adj" fmla="val 83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refines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private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Node start;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print()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Super()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.print();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System.out.print(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    " directed from " + start);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}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3015" name="AutoShape 10"/>
          <p:cNvSpPr>
            <a:spLocks noChangeArrowheads="1"/>
          </p:cNvSpPr>
          <p:nvPr/>
        </p:nvSpPr>
        <p:spPr bwMode="auto">
          <a:xfrm>
            <a:off x="5989638" y="4779964"/>
            <a:ext cx="4678362" cy="1673225"/>
          </a:xfrm>
          <a:prstGeom prst="roundRect">
            <a:avLst>
              <a:gd name="adj" fmla="val 83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refines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private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weight;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print()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Super()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.print();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System.out.print(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	            " weighted with " + weigth);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}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3016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0B55B005-0060-4779-9597-8E60EAF47C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2101044" y="5473945"/>
            <a:ext cx="3888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* Due to technical reasons, we have to give the expected types of the method behind the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sz="1200" dirty="0"/>
              <a:t> keyword, for example,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Super(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String,int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).print('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abc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', 3)</a:t>
            </a:r>
          </a:p>
        </p:txBody>
      </p:sp>
    </p:spTree>
    <p:extLst>
      <p:ext uri="{BB962C8B-B14F-4D97-AF65-F5344CB8AC3E}">
        <p14:creationId xmlns:p14="http://schemas.microsoft.com/office/powerpoint/2010/main" val="2498020339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Method Refinement (FeatureHouse)</a:t>
            </a:r>
          </a:p>
        </p:txBody>
      </p:sp>
      <p:sp>
        <p:nvSpPr>
          <p:cNvPr id="44035" name="Rectangle 6"/>
          <p:cNvSpPr>
            <a:spLocks noGrp="1" noChangeArrowheads="1"/>
          </p:cNvSpPr>
          <p:nvPr>
            <p:ph sz="quarter" idx="1"/>
          </p:nvPr>
        </p:nvSpPr>
        <p:spPr>
          <a:xfrm>
            <a:off x="1981201" y="1219201"/>
            <a:ext cx="4041775" cy="4937125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dirty="0"/>
              <a:t>No 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refines</a:t>
            </a:r>
            <a:r>
              <a:rPr lang="en-US" sz="2400" dirty="0"/>
              <a:t> </a:t>
            </a:r>
            <a:r>
              <a:rPr lang="en-US" dirty="0"/>
              <a:t>necessary</a:t>
            </a:r>
          </a:p>
          <a:p>
            <a:pPr eaLnBrk="1" hangingPunct="1"/>
            <a:r>
              <a:rPr lang="en-US" dirty="0"/>
              <a:t>Methods can be added and extended in every refinement</a:t>
            </a:r>
          </a:p>
          <a:p>
            <a:pPr eaLnBrk="1" hangingPunct="1"/>
            <a:r>
              <a:rPr lang="en-US" dirty="0"/>
              <a:t>Overriding of methods</a:t>
            </a:r>
          </a:p>
          <a:p>
            <a:pPr eaLnBrk="1" hangingPunct="1"/>
            <a:r>
              <a:rPr lang="en-US" dirty="0"/>
              <a:t>Calling the method of a previous refinement via 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original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eaLnBrk="1" hangingPunct="1"/>
            <a:r>
              <a:rPr lang="en-US" dirty="0"/>
              <a:t>Similar to inheritance</a:t>
            </a:r>
          </a:p>
        </p:txBody>
      </p:sp>
      <p:sp>
        <p:nvSpPr>
          <p:cNvPr id="44036" name="Content Placeholder 10"/>
          <p:cNvSpPr>
            <a:spLocks noGrp="1"/>
          </p:cNvSpPr>
          <p:nvPr>
            <p:ph sz="quarter" idx="2"/>
          </p:nvPr>
        </p:nvSpPr>
        <p:spPr>
          <a:xfrm>
            <a:off x="6156326" y="1216026"/>
            <a:ext cx="4041775" cy="4937125"/>
          </a:xfrm>
        </p:spPr>
        <p:txBody>
          <a:bodyPr>
            <a:normAutofit fontScale="92500"/>
          </a:bodyPr>
          <a:lstStyle/>
          <a:p>
            <a:pPr eaLnBrk="1" hangingPunct="1"/>
            <a:endParaRPr lang="de-DE"/>
          </a:p>
        </p:txBody>
      </p:sp>
      <p:sp>
        <p:nvSpPr>
          <p:cNvPr id="44037" name="AutoShape 3"/>
          <p:cNvSpPr>
            <a:spLocks noChangeArrowheads="1"/>
          </p:cNvSpPr>
          <p:nvPr/>
        </p:nvSpPr>
        <p:spPr bwMode="auto">
          <a:xfrm>
            <a:off x="5989638" y="1412876"/>
            <a:ext cx="4678362" cy="1439863"/>
          </a:xfrm>
          <a:prstGeom prst="roundRect">
            <a:avLst>
              <a:gd name="adj" fmla="val 116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print()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System.out.print(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	 " Edge between " + node1 + 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  " and " + node2);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}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4038" name="AutoShape 9"/>
          <p:cNvSpPr>
            <a:spLocks noChangeArrowheads="1"/>
          </p:cNvSpPr>
          <p:nvPr/>
        </p:nvSpPr>
        <p:spPr bwMode="auto">
          <a:xfrm>
            <a:off x="5989638" y="2997201"/>
            <a:ext cx="4678362" cy="1655763"/>
          </a:xfrm>
          <a:prstGeom prst="roundRect">
            <a:avLst>
              <a:gd name="adj" fmla="val 83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private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Node start;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print()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original()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System.out.print(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    " directed from " + start);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}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4039" name="AutoShape 10"/>
          <p:cNvSpPr>
            <a:spLocks noChangeArrowheads="1"/>
          </p:cNvSpPr>
          <p:nvPr/>
        </p:nvSpPr>
        <p:spPr bwMode="auto">
          <a:xfrm>
            <a:off x="5989638" y="4779964"/>
            <a:ext cx="4678362" cy="1673225"/>
          </a:xfrm>
          <a:prstGeom prst="roundRect">
            <a:avLst>
              <a:gd name="adj" fmla="val 83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private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weight;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print()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original()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System.out.print(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	            " weighted with " + weigth);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}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4040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B30E9826-19B2-4F12-887D-7A96C6B4BFAA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1581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Expression Problem – Grafisch</a:t>
            </a:r>
            <a:endParaRPr lang="de-DE"/>
          </a:p>
        </p:txBody>
      </p:sp>
      <p:sp>
        <p:nvSpPr>
          <p:cNvPr id="2056" name="Foliennummernplatzhalt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0E29CDE7-E404-4A4F-A859-DC4F81EF4E29}" type="slidenum">
              <a:rPr lang="en-US" smtClean="0"/>
              <a:pPr defTabSz="406086"/>
              <a:t>99</a:t>
            </a:fld>
            <a:endParaRPr lang="en-US" dirty="0"/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30393"/>
              </p:ext>
            </p:extLst>
          </p:nvPr>
        </p:nvGraphicFramePr>
        <p:xfrm>
          <a:off x="3071664" y="2064540"/>
          <a:ext cx="6480720" cy="4204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Visio" r:id="rId3" imgW="2458857" imgH="1596145" progId="Visio.Drawing.11">
                  <p:embed/>
                </p:oleObj>
              </mc:Choice>
              <mc:Fallback>
                <p:oleObj name="Visio" r:id="rId3" imgW="2458857" imgH="1596145" progId="Visio.Drawing.11">
                  <p:embed/>
                  <p:pic>
                    <p:nvPicPr>
                      <p:cNvPr id="205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664" y="2064540"/>
                        <a:ext cx="6480720" cy="42047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720002" y="1763552"/>
            <a:ext cx="1648019" cy="36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r>
              <a:rPr lang="en-US" b="1" dirty="0" err="1"/>
              <a:t>Daten-zentriert</a:t>
            </a:r>
            <a:endParaRPr lang="de-DE" b="1" dirty="0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7320001" y="1763552"/>
            <a:ext cx="2899451" cy="36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r>
              <a:rPr lang="en-US" b="1"/>
              <a:t>Methoden-zentriert (Visitor)</a:t>
            </a:r>
            <a:endParaRPr lang="de-DE" b="1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2843040" y="6237312"/>
            <a:ext cx="3023268" cy="36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r>
              <a:rPr lang="en-US" b="1" dirty="0" err="1"/>
              <a:t>Ausblick</a:t>
            </a:r>
            <a:r>
              <a:rPr lang="en-US" b="1" dirty="0"/>
              <a:t>: </a:t>
            </a:r>
            <a:r>
              <a:rPr lang="en-US" b="1" dirty="0" err="1"/>
              <a:t>Neue</a:t>
            </a:r>
            <a:r>
              <a:rPr lang="en-US" b="1" dirty="0"/>
              <a:t> </a:t>
            </a:r>
            <a:r>
              <a:rPr lang="en-US" b="1" dirty="0" err="1"/>
              <a:t>Sprachansätze</a:t>
            </a:r>
            <a:endParaRPr lang="de-DE" b="1" dirty="0"/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6096000" y="6237312"/>
            <a:ext cx="3193442" cy="36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r>
              <a:rPr lang="en-US" b="1" dirty="0" err="1"/>
              <a:t>Ausblick</a:t>
            </a:r>
            <a:r>
              <a:rPr lang="en-US" b="1" dirty="0"/>
              <a:t>: Feature-</a:t>
            </a:r>
            <a:r>
              <a:rPr lang="en-US" b="1" dirty="0" err="1"/>
              <a:t>Interaktionen</a:t>
            </a:r>
            <a:endParaRPr lang="de-DE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rlage_Design1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vorlage_Design1</Template>
  <TotalTime>0</TotalTime>
  <Words>5426</Words>
  <Application>Microsoft Office PowerPoint</Application>
  <PresentationFormat>Breitbild</PresentationFormat>
  <Paragraphs>1313</Paragraphs>
  <Slides>104</Slides>
  <Notes>52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104</vt:i4>
      </vt:variant>
    </vt:vector>
  </HeadingPairs>
  <TitlesOfParts>
    <vt:vector size="116" baseType="lpstr">
      <vt:lpstr>MS Gothic</vt:lpstr>
      <vt:lpstr>Arial</vt:lpstr>
      <vt:lpstr>Calibri</vt:lpstr>
      <vt:lpstr>Consolas</vt:lpstr>
      <vt:lpstr>Courier New</vt:lpstr>
      <vt:lpstr>OpenSymbol</vt:lpstr>
      <vt:lpstr>SymbolPS</vt:lpstr>
      <vt:lpstr>Times New Roman</vt:lpstr>
      <vt:lpstr>Wingdings</vt:lpstr>
      <vt:lpstr>Wingdings 3</vt:lpstr>
      <vt:lpstr>vorlage_Design1</vt:lpstr>
      <vt:lpstr>Visio</vt:lpstr>
      <vt:lpstr>PowerPoint-Präsentation</vt:lpstr>
      <vt:lpstr>Einordnung</vt:lpstr>
      <vt:lpstr>Inhalt</vt:lpstr>
      <vt:lpstr>Lernziele</vt:lpstr>
      <vt:lpstr>PowerPoint-Präsentation</vt:lpstr>
      <vt:lpstr>Auto-Produktlinie</vt:lpstr>
      <vt:lpstr>Variantenvielfalt</vt:lpstr>
      <vt:lpstr>PKW-Produktlinien vor 20 Jahren</vt:lpstr>
      <vt:lpstr>PKW-Produktlinien vor wenigen Jahren</vt:lpstr>
      <vt:lpstr>Warum maßgeschneiderte Software?</vt:lpstr>
      <vt:lpstr>Konfigurierbare SW</vt:lpstr>
      <vt:lpstr>Features in Microsoft Office</vt:lpstr>
      <vt:lpstr>Linux-Kernel</vt:lpstr>
      <vt:lpstr>PowerPoint-Präsentation</vt:lpstr>
      <vt:lpstr>Spiele</vt:lpstr>
      <vt:lpstr>Konfigurierbare SW in der Industrie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Alle Kombinationen sinnvoll?</vt:lpstr>
      <vt:lpstr>PowerPoint-Präsentation</vt:lpstr>
      <vt:lpstr>PowerPoint-Präsentation</vt:lpstr>
      <vt:lpstr>Beobachtung: Software-Systeme haben Ähnlichkeiten</vt:lpstr>
      <vt:lpstr>Idee: Ermögliche Wiederverwendung und Variabilität</vt:lpstr>
      <vt:lpstr>Features</vt:lpstr>
      <vt:lpstr>Featureauswahl II</vt:lpstr>
      <vt:lpstr>Produkte und Produktlinien</vt:lpstr>
      <vt:lpstr>Domain Engineering</vt:lpstr>
      <vt:lpstr>Application and Domain Engineering</vt:lpstr>
      <vt:lpstr>Entwicklungsaufwand und -kosten</vt:lpstr>
      <vt:lpstr>Beispiel: Berkeley DB</vt:lpstr>
      <vt:lpstr>Featureauswahl</vt:lpstr>
      <vt:lpstr>PowerPoint-Präsentation</vt:lpstr>
      <vt:lpstr>Beispiel: Graph-Bibliothek</vt:lpstr>
      <vt:lpstr>Graph-Implementierungsbeispiel</vt:lpstr>
      <vt:lpstr>PowerPoint-Präsentation</vt:lpstr>
      <vt:lpstr>Parameter</vt:lpstr>
      <vt:lpstr>Globale Konfigurationsoptionen</vt:lpstr>
      <vt:lpstr>Graph-Implementierung</vt:lpstr>
      <vt:lpstr>Propagierte Parameter</vt:lpstr>
      <vt:lpstr>Diskussion</vt:lpstr>
      <vt:lpstr>Präprozessoren</vt:lpstr>
      <vt:lpstr>#ifdef Beispiel aus Berkeley DB</vt:lpstr>
      <vt:lpstr>Präprozessor in Java?</vt:lpstr>
      <vt:lpstr>Munge</vt:lpstr>
      <vt:lpstr>Beispiel: Konfigurierbarer Graph</vt:lpstr>
      <vt:lpstr>Graph-Beispiel mit Munge</vt:lpstr>
      <vt:lpstr>PowerPoint-Präsentation</vt:lpstr>
      <vt:lpstr>Vorteile von Präprozessoren</vt:lpstr>
      <vt:lpstr>Problem: Unlesbarer Quelltext</vt:lpstr>
      <vt:lpstr>Präprozessor in Femto OS</vt:lpstr>
      <vt:lpstr>Probleme von Präprozessoren</vt:lpstr>
      <vt:lpstr>Problem: Fehleranfällig</vt:lpstr>
      <vt:lpstr>Probleme von Präprozessoren II</vt:lpstr>
      <vt:lpstr>Eine Frage der Größe</vt:lpstr>
      <vt:lpstr>PowerPoint-Präsentation</vt:lpstr>
      <vt:lpstr>Querschneidende Belange</vt:lpstr>
      <vt:lpstr>Beispiel Querschneidende Belange</vt:lpstr>
      <vt:lpstr>Verstreuter Code</vt:lpstr>
      <vt:lpstr>Vermischter Code</vt:lpstr>
      <vt:lpstr>Scattering und Tangling</vt:lpstr>
      <vt:lpstr>Probleme querschneidender Belange</vt:lpstr>
      <vt:lpstr>Tyrannei der dominanten Dekomposition</vt:lpstr>
      <vt:lpstr>Tyrannei der dominanten Dekomposition</vt:lpstr>
      <vt:lpstr>Tyrannei der dominanten Dekomposition</vt:lpstr>
      <vt:lpstr>Tyrannei der dominanten Dekomposition</vt:lpstr>
      <vt:lpstr>Tyrannei der dominanten Dekomposition</vt:lpstr>
      <vt:lpstr>Tyrannei der dominanten Dekomposition</vt:lpstr>
      <vt:lpstr>Beispiel: Expression Problem</vt:lpstr>
      <vt:lpstr>Ausdrücke (expressions)</vt:lpstr>
      <vt:lpstr>Implementierung 1: Daten-zentriert</vt:lpstr>
      <vt:lpstr>Problem von Implementierung 1</vt:lpstr>
      <vt:lpstr>Implementierung 2: Methoden-zentriert</vt:lpstr>
      <vt:lpstr>Problem von Implementierung 2</vt:lpstr>
      <vt:lpstr>Diskussion: Expression Problem</vt:lpstr>
      <vt:lpstr>Wie kann Variabilität implementiert werden?</vt:lpstr>
      <vt:lpstr>Feature Traceability with Tool Support</vt:lpstr>
      <vt:lpstr>Feature Traceability durch Sprach-Unterstützung</vt:lpstr>
      <vt:lpstr>Feature-Oriented Programming</vt:lpstr>
      <vt:lpstr>Feature Composition</vt:lpstr>
      <vt:lpstr>Feature Composition</vt:lpstr>
      <vt:lpstr>Feature Composition</vt:lpstr>
      <vt:lpstr>Feature Composition</vt:lpstr>
      <vt:lpstr>Product Lines with Feature Modules</vt:lpstr>
      <vt:lpstr>Implementation via AHEAD</vt:lpstr>
      <vt:lpstr>Implementing Feature Modules</vt:lpstr>
      <vt:lpstr>Decomposition of Classes</vt:lpstr>
      <vt:lpstr>Collaborations &amp; Rolls</vt:lpstr>
      <vt:lpstr>Collaborations &amp; Rolls</vt:lpstr>
      <vt:lpstr>Collaboration Design</vt:lpstr>
      <vt:lpstr>Folder Hierarchy</vt:lpstr>
      <vt:lpstr>Example: Class Refinements</vt:lpstr>
      <vt:lpstr>Method Refinements (AHEAD)</vt:lpstr>
      <vt:lpstr>Method Refinement (FeatureHouse)</vt:lpstr>
      <vt:lpstr>Expression Problem – Grafisch</vt:lpstr>
      <vt:lpstr>Dilemma</vt:lpstr>
      <vt:lpstr>A "Must Read"</vt:lpstr>
      <vt:lpstr>Was Sie mitgenommen haben sollten:</vt:lpstr>
      <vt:lpstr>Literatur I</vt:lpstr>
      <vt:lpstr>Literatur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Janet</dc:creator>
  <cp:lastModifiedBy>Janet</cp:lastModifiedBy>
  <cp:revision>624</cp:revision>
  <dcterms:modified xsi:type="dcterms:W3CDTF">2019-11-29T10:31:13Z</dcterms:modified>
</cp:coreProperties>
</file>